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0" r:id="rId7"/>
    <p:sldId id="263" r:id="rId8"/>
    <p:sldId id="264" r:id="rId9"/>
    <p:sldId id="265" r:id="rId10"/>
    <p:sldId id="266" r:id="rId11"/>
    <p:sldId id="267" r:id="rId12"/>
    <p:sldId id="269" r:id="rId13"/>
    <p:sldId id="268" r:id="rId14"/>
    <p:sldId id="271" r:id="rId15"/>
    <p:sldId id="273" r:id="rId16"/>
    <p:sldId id="274" r:id="rId17"/>
    <p:sldId id="275" r:id="rId18"/>
    <p:sldId id="276" r:id="rId19"/>
    <p:sldId id="277" r:id="rId20"/>
    <p:sldId id="278" r:id="rId21"/>
    <p:sldId id="279" r:id="rId22"/>
    <p:sldId id="280" r:id="rId23"/>
    <p:sldId id="282" r:id="rId24"/>
    <p:sldId id="293" r:id="rId25"/>
    <p:sldId id="294" r:id="rId26"/>
    <p:sldId id="295" r:id="rId27"/>
    <p:sldId id="292" r:id="rId28"/>
    <p:sldId id="283" r:id="rId29"/>
    <p:sldId id="286" r:id="rId30"/>
    <p:sldId id="289" r:id="rId31"/>
    <p:sldId id="287" r:id="rId32"/>
    <p:sldId id="290"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8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51930A-630E-46C7-859F-5CBE012235A9}" type="datetimeFigureOut">
              <a:rPr lang="en-US" smtClean="0"/>
              <a:pPr/>
              <a:t>8/26/14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1930A-630E-46C7-859F-5CBE012235A9}" type="datetimeFigureOut">
              <a:rPr lang="en-US" smtClean="0"/>
              <a:pPr/>
              <a:t>8/26/14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1930A-630E-46C7-859F-5CBE012235A9}" type="datetimeFigureOut">
              <a:rPr lang="en-US" smtClean="0"/>
              <a:pPr/>
              <a:t>8/26/14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1930A-630E-46C7-859F-5CBE012235A9}" type="datetimeFigureOut">
              <a:rPr lang="en-US" smtClean="0"/>
              <a:pPr/>
              <a:t>8/26/14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51930A-630E-46C7-859F-5CBE012235A9}" type="datetimeFigureOut">
              <a:rPr lang="en-US" smtClean="0"/>
              <a:pPr/>
              <a:t>8/26/14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51930A-630E-46C7-859F-5CBE012235A9}" type="datetimeFigureOut">
              <a:rPr lang="en-US" smtClean="0"/>
              <a:pPr/>
              <a:t>8/26/14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51930A-630E-46C7-859F-5CBE012235A9}" type="datetimeFigureOut">
              <a:rPr lang="en-US" smtClean="0"/>
              <a:pPr/>
              <a:t>8/26/14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51930A-630E-46C7-859F-5CBE012235A9}" type="datetimeFigureOut">
              <a:rPr lang="en-US" smtClean="0"/>
              <a:pPr/>
              <a:t>8/26/14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1930A-630E-46C7-859F-5CBE012235A9}" type="datetimeFigureOut">
              <a:rPr lang="en-US" smtClean="0"/>
              <a:pPr/>
              <a:t>8/26/14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1930A-630E-46C7-859F-5CBE012235A9}" type="datetimeFigureOut">
              <a:rPr lang="en-US" smtClean="0"/>
              <a:pPr/>
              <a:t>8/26/14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1930A-630E-46C7-859F-5CBE012235A9}" type="datetimeFigureOut">
              <a:rPr lang="en-US" smtClean="0"/>
              <a:pPr/>
              <a:t>8/26/14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099ED-4C41-49A8-B5FF-64F080E6BD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1930A-630E-46C7-859F-5CBE012235A9}" type="datetimeFigureOut">
              <a:rPr lang="en-US" smtClean="0"/>
              <a:pPr/>
              <a:t>8/26/14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099ED-4C41-49A8-B5FF-64F080E6BD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ationalcenter.org/ColonyofRoanoke.html" TargetMode="External"/><Relationship Id="rId3" Type="http://schemas.openxmlformats.org/officeDocument/2006/relationships/hyperlink" Target="http://www.ncmuseumofhistory.org/collateral/articles/art.of.john.white.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ationalcenter.org/ColonyofRoanoke.html" TargetMode="External"/><Relationship Id="rId3" Type="http://schemas.openxmlformats.org/officeDocument/2006/relationships/hyperlink" Target="http://www.ncmuseumofhistory.org/collateral/articles/art.of.john.whit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nationalcenter.org/ColonyofRoanoke.html" TargetMode="External"/><Relationship Id="rId3" Type="http://schemas.openxmlformats.org/officeDocument/2006/relationships/hyperlink" Target="http://www.ncmuseumofhistory.org/collateral/articles/art.of.john.white.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nationalcenter.org/ColonyofRoanoke.html" TargetMode="External"/><Relationship Id="rId3" Type="http://schemas.openxmlformats.org/officeDocument/2006/relationships/hyperlink" Target="http://www.ncmuseumofhistory.org/collateral/articles/art.of.john.white.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nationalcenter.org/ColonyofRoanoke.html" TargetMode="External"/><Relationship Id="rId3" Type="http://schemas.openxmlformats.org/officeDocument/2006/relationships/hyperlink" Target="http://www.ncmuseumofhistory.org/collateral/articles/art.of.john.white.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nationalcenter.org/ColonyofRoanoke.html" TargetMode="External"/><Relationship Id="rId3" Type="http://schemas.openxmlformats.org/officeDocument/2006/relationships/hyperlink" Target="http://www.ncmuseumofhistory.org/collateral/articles/art.of.john.white.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7772400" cy="1470025"/>
          </a:xfrm>
        </p:spPr>
        <p:txBody>
          <a:bodyPr>
            <a:normAutofit/>
          </a:bodyPr>
          <a:lstStyle/>
          <a:p>
            <a:r>
              <a:rPr lang="en-US" dirty="0" smtClean="0"/>
              <a:t>Unit Analysis Map</a:t>
            </a:r>
            <a:br>
              <a:rPr lang="en-US" dirty="0" smtClean="0"/>
            </a:br>
            <a:r>
              <a:rPr lang="en-US" dirty="0" smtClean="0"/>
              <a:t>HIED 3001/3010</a:t>
            </a:r>
            <a:endParaRPr lang="en-US" dirty="0"/>
          </a:p>
        </p:txBody>
      </p:sp>
      <p:sp>
        <p:nvSpPr>
          <p:cNvPr id="3" name="Subtitle 2"/>
          <p:cNvSpPr>
            <a:spLocks noGrp="1"/>
          </p:cNvSpPr>
          <p:nvPr>
            <p:ph type="subTitle" idx="1"/>
          </p:nvPr>
        </p:nvSpPr>
        <p:spPr/>
        <p:txBody>
          <a:bodyPr>
            <a:normAutofit/>
          </a:bodyPr>
          <a:lstStyle/>
          <a:p>
            <a:endParaRPr lang="en-US" sz="2000" dirty="0" smtClean="0"/>
          </a:p>
          <a:p>
            <a:r>
              <a:rPr lang="en-US" sz="2000" dirty="0" smtClean="0">
                <a:solidFill>
                  <a:schemeClr val="tx1"/>
                </a:solidFill>
              </a:rPr>
              <a:t>Dr. Allen Guidry – HIED/ECU TQP</a:t>
            </a:r>
            <a:endParaRPr lang="en-US" sz="200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1942071"/>
              </p:ext>
            </p:extLst>
          </p:nvPr>
        </p:nvGraphicFramePr>
        <p:xfrm>
          <a:off x="457200" y="1600200"/>
          <a:ext cx="8229600" cy="2819400"/>
        </p:xfrm>
        <a:graphic>
          <a:graphicData uri="http://schemas.openxmlformats.org/drawingml/2006/table">
            <a:tbl>
              <a:tblPr firstRow="1" bandRow="1">
                <a:tableStyleId>{5C22544A-7EE6-4342-B048-85BDC9FD1C3A}</a:tableStyleId>
              </a:tblPr>
              <a:tblGrid>
                <a:gridCol w="4114800"/>
                <a:gridCol w="4114800"/>
              </a:tblGrid>
              <a:tr h="2819400">
                <a:tc>
                  <a:txBody>
                    <a:bodyPr/>
                    <a:lstStyle/>
                    <a:p>
                      <a:pPr marL="0" marR="0">
                        <a:lnSpc>
                          <a:spcPct val="115000"/>
                        </a:lnSpc>
                        <a:spcBef>
                          <a:spcPts val="0"/>
                        </a:spcBef>
                        <a:spcAft>
                          <a:spcPts val="0"/>
                        </a:spcAft>
                      </a:pPr>
                      <a:r>
                        <a:rPr lang="en-US" sz="1600" dirty="0" smtClean="0">
                          <a:solidFill>
                            <a:schemeClr val="tx1"/>
                          </a:solidFill>
                          <a:latin typeface="Calibri"/>
                          <a:ea typeface="Calibri"/>
                          <a:cs typeface="Times New Roman"/>
                        </a:rPr>
                        <a:t>Previous knowledge needed:</a:t>
                      </a:r>
                    </a:p>
                    <a:p>
                      <a:pPr marL="0" marR="0">
                        <a:lnSpc>
                          <a:spcPct val="115000"/>
                        </a:lnSpc>
                        <a:spcBef>
                          <a:spcPts val="0"/>
                        </a:spcBef>
                        <a:spcAft>
                          <a:spcPts val="0"/>
                        </a:spcAft>
                      </a:pPr>
                      <a:r>
                        <a:rPr lang="en-US" sz="1600" dirty="0" smtClean="0">
                          <a:solidFill>
                            <a:schemeClr val="tx1"/>
                          </a:solidFill>
                          <a:latin typeface="Calibri"/>
                          <a:ea typeface="Calibri"/>
                          <a:cs typeface="Times New Roman"/>
                        </a:rPr>
                        <a:t>1.</a:t>
                      </a:r>
                      <a:r>
                        <a:rPr lang="en-US" sz="1600" baseline="0" dirty="0" smtClean="0">
                          <a:solidFill>
                            <a:schemeClr val="tx1"/>
                          </a:solidFill>
                          <a:latin typeface="Calibri"/>
                          <a:ea typeface="Calibri"/>
                          <a:cs typeface="Times New Roman"/>
                        </a:rPr>
                        <a:t>  Basic understanding of the period of exploration from world history</a:t>
                      </a:r>
                      <a:endParaRPr lang="en-US" sz="1600" dirty="0" smtClean="0">
                        <a:solidFill>
                          <a:schemeClr val="tx1"/>
                        </a:solidFill>
                        <a:latin typeface="Calibri"/>
                        <a:ea typeface="Calibri"/>
                        <a:cs typeface="Times New Roman"/>
                      </a:endParaRPr>
                    </a:p>
                  </a:txBody>
                  <a:tcPr marL="68580" marR="68580" marT="0" marB="0">
                    <a:solidFill>
                      <a:schemeClr val="accent5">
                        <a:lumMod val="40000"/>
                        <a:lumOff val="60000"/>
                      </a:schemeClr>
                    </a:solidFill>
                  </a:tcPr>
                </a:tc>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Previous </a:t>
                      </a:r>
                      <a:r>
                        <a:rPr lang="en-US" sz="1600" dirty="0" smtClean="0">
                          <a:solidFill>
                            <a:schemeClr val="tx1"/>
                          </a:solidFill>
                          <a:latin typeface="Calibri"/>
                          <a:ea typeface="Calibri"/>
                          <a:cs typeface="Times New Roman"/>
                        </a:rPr>
                        <a:t>skills:</a:t>
                      </a:r>
                    </a:p>
                    <a:p>
                      <a:pPr marL="342900" marR="0" indent="-342900">
                        <a:lnSpc>
                          <a:spcPct val="115000"/>
                        </a:lnSpc>
                        <a:spcBef>
                          <a:spcPts val="0"/>
                        </a:spcBef>
                        <a:spcAft>
                          <a:spcPts val="0"/>
                        </a:spcAft>
                        <a:buAutoNum type="arabicPeriod"/>
                      </a:pPr>
                      <a:r>
                        <a:rPr lang="en-US" sz="1600" b="0" dirty="0" smtClean="0">
                          <a:solidFill>
                            <a:schemeClr val="tx1"/>
                          </a:solidFill>
                          <a:latin typeface="Calibri"/>
                          <a:ea typeface="Calibri"/>
                          <a:cs typeface="Times New Roman"/>
                        </a:rPr>
                        <a:t>Sentence writing</a:t>
                      </a:r>
                    </a:p>
                    <a:p>
                      <a:pPr marL="342900" marR="0" indent="-342900">
                        <a:lnSpc>
                          <a:spcPct val="115000"/>
                        </a:lnSpc>
                        <a:spcBef>
                          <a:spcPts val="0"/>
                        </a:spcBef>
                        <a:spcAft>
                          <a:spcPts val="0"/>
                        </a:spcAft>
                        <a:buAutoNum type="arabicPeriod"/>
                      </a:pPr>
                      <a:r>
                        <a:rPr lang="en-US" sz="1600" b="0" dirty="0" smtClean="0">
                          <a:solidFill>
                            <a:schemeClr val="tx1"/>
                          </a:solidFill>
                          <a:latin typeface="Calibri"/>
                          <a:ea typeface="Calibri"/>
                          <a:cs typeface="Times New Roman"/>
                        </a:rPr>
                        <a:t>Paragraph structure</a:t>
                      </a:r>
                    </a:p>
                    <a:p>
                      <a:pPr marL="342900" marR="0" indent="-342900">
                        <a:lnSpc>
                          <a:spcPct val="115000"/>
                        </a:lnSpc>
                        <a:spcBef>
                          <a:spcPts val="0"/>
                        </a:spcBef>
                        <a:spcAft>
                          <a:spcPts val="0"/>
                        </a:spcAft>
                        <a:buAutoNum type="arabicPeriod"/>
                      </a:pPr>
                      <a:r>
                        <a:rPr lang="en-US" sz="1600" b="0" dirty="0" smtClean="0">
                          <a:solidFill>
                            <a:schemeClr val="tx1"/>
                          </a:solidFill>
                          <a:latin typeface="Calibri"/>
                          <a:ea typeface="Calibri"/>
                          <a:cs typeface="Times New Roman"/>
                        </a:rPr>
                        <a:t>Difference between primary and secondary sources</a:t>
                      </a:r>
                    </a:p>
                    <a:p>
                      <a:pPr marL="342900" marR="0" indent="-342900">
                        <a:lnSpc>
                          <a:spcPct val="115000"/>
                        </a:lnSpc>
                        <a:spcBef>
                          <a:spcPts val="0"/>
                        </a:spcBef>
                        <a:spcAft>
                          <a:spcPts val="0"/>
                        </a:spcAft>
                        <a:buAutoNum type="arabicPeriod"/>
                      </a:pPr>
                      <a:endParaRPr lang="en-US" sz="1600" dirty="0">
                        <a:solidFill>
                          <a:schemeClr val="tx1"/>
                        </a:solidFill>
                        <a:latin typeface="Calibri"/>
                        <a:ea typeface="Calibri"/>
                        <a:cs typeface="Times New Roman"/>
                      </a:endParaRPr>
                    </a:p>
                  </a:txBody>
                  <a:tcPr marL="68580" marR="68580" marT="0" marB="0">
                    <a:solidFill>
                      <a:schemeClr val="accent5">
                        <a:lumMod val="40000"/>
                        <a:lumOff val="60000"/>
                      </a:schemeClr>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2</a:t>
            </a:r>
            <a:endParaRPr lang="en-US" dirty="0"/>
          </a:p>
        </p:txBody>
      </p:sp>
      <p:sp>
        <p:nvSpPr>
          <p:cNvPr id="3" name="Content Placeholder 2"/>
          <p:cNvSpPr>
            <a:spLocks noGrp="1"/>
          </p:cNvSpPr>
          <p:nvPr>
            <p:ph idx="1"/>
          </p:nvPr>
        </p:nvSpPr>
        <p:spPr/>
        <p:txBody>
          <a:bodyPr>
            <a:normAutofit/>
          </a:bodyPr>
          <a:lstStyle/>
          <a:p>
            <a:r>
              <a:rPr lang="en-US" dirty="0"/>
              <a:t>N</a:t>
            </a:r>
            <a:r>
              <a:rPr lang="en-US" dirty="0" smtClean="0"/>
              <a:t>ote how the previous skills and knowledge segment</a:t>
            </a:r>
          </a:p>
          <a:p>
            <a:pPr lvl="1"/>
            <a:r>
              <a:rPr lang="en-US" dirty="0" smtClean="0"/>
              <a:t>Addresses prior knowledge (even going back to another course) and prior skills (that will become more specific as we know more about the students)</a:t>
            </a:r>
          </a:p>
          <a:p>
            <a:pPr lvl="1"/>
            <a:r>
              <a:rPr lang="en-US" dirty="0" smtClean="0"/>
              <a:t>Addresses both content and process of the discipline (ability to differentiate between sources as well as understanding of exploration)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now time to think about what we want the students to know and do/be able to do at the end of the unit</a:t>
            </a:r>
          </a:p>
          <a:p>
            <a:r>
              <a:rPr lang="en-US" dirty="0" smtClean="0"/>
              <a:t>As CCSS focus on reading and writing in a “technical subject” like social studies, it might be necessary to utilize assessment that integrates and measures reading and writing skills as well as content</a:t>
            </a:r>
          </a:p>
          <a:p>
            <a:r>
              <a:rPr lang="en-US" dirty="0" smtClean="0"/>
              <a:t>A good unit summative assessment allows the teacher to not only assess understanding of content (which is crucial), but also the proficiency of the students in delivering that knowledge in a relevant and literate way.  The example shown below, presents how a culminating performance task might be used as a summative assessment.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0356312"/>
              </p:ext>
            </p:extLst>
          </p:nvPr>
        </p:nvGraphicFramePr>
        <p:xfrm>
          <a:off x="457200" y="1524000"/>
          <a:ext cx="8229600" cy="2208276"/>
        </p:xfrm>
        <a:graphic>
          <a:graphicData uri="http://schemas.openxmlformats.org/drawingml/2006/table">
            <a:tbl>
              <a:tblPr firstRow="1" bandRow="1">
                <a:tableStyleId>{5C22544A-7EE6-4342-B048-85BDC9FD1C3A}</a:tableStyleId>
              </a:tblPr>
              <a:tblGrid>
                <a:gridCol w="8229600"/>
              </a:tblGrid>
              <a:tr h="1911498">
                <a:tc>
                  <a:txBody>
                    <a:bodyPr/>
                    <a:lstStyle/>
                    <a:p>
                      <a:pPr marL="0" marR="0">
                        <a:lnSpc>
                          <a:spcPct val="115000"/>
                        </a:lnSpc>
                        <a:spcBef>
                          <a:spcPts val="0"/>
                        </a:spcBef>
                        <a:spcAft>
                          <a:spcPts val="0"/>
                        </a:spcAft>
                      </a:pPr>
                      <a:r>
                        <a:rPr lang="en-US" sz="1800" b="1" dirty="0" smtClean="0">
                          <a:solidFill>
                            <a:schemeClr val="tx1"/>
                          </a:solidFill>
                          <a:latin typeface="Calibri"/>
                          <a:ea typeface="Calibri"/>
                          <a:cs typeface="Times New Roman"/>
                        </a:rPr>
                        <a:t>Summative</a:t>
                      </a:r>
                      <a:r>
                        <a:rPr lang="en-US" sz="1800" b="1" baseline="0" dirty="0" smtClean="0">
                          <a:solidFill>
                            <a:schemeClr val="tx1"/>
                          </a:solidFill>
                          <a:latin typeface="Calibri"/>
                          <a:ea typeface="Calibri"/>
                          <a:cs typeface="Times New Roman"/>
                        </a:rPr>
                        <a:t> assessment</a:t>
                      </a:r>
                      <a:r>
                        <a:rPr lang="en-US" sz="1800" b="1" dirty="0" smtClean="0">
                          <a:solidFill>
                            <a:schemeClr val="tx1"/>
                          </a:solidFill>
                          <a:latin typeface="Calibri"/>
                          <a:ea typeface="Calibri"/>
                          <a:cs typeface="Times New Roman"/>
                        </a:rPr>
                        <a:t>:  Culminating</a:t>
                      </a:r>
                      <a:r>
                        <a:rPr lang="en-US" sz="1800" b="1" baseline="0" dirty="0" smtClean="0">
                          <a:solidFill>
                            <a:schemeClr val="tx1"/>
                          </a:solidFill>
                          <a:latin typeface="Calibri"/>
                          <a:ea typeface="Calibri"/>
                          <a:cs typeface="Times New Roman"/>
                        </a:rPr>
                        <a:t> performance task</a:t>
                      </a:r>
                      <a:endParaRPr lang="en-US" sz="1800" b="1" dirty="0" smtClean="0">
                        <a:solidFill>
                          <a:schemeClr val="tx1"/>
                        </a:solidFill>
                        <a:latin typeface="Calibri"/>
                        <a:ea typeface="Calibri"/>
                        <a:cs typeface="Times New Roman"/>
                      </a:endParaRPr>
                    </a:p>
                    <a:p>
                      <a:pPr marL="0" marR="0">
                        <a:lnSpc>
                          <a:spcPct val="115000"/>
                        </a:lnSpc>
                        <a:spcBef>
                          <a:spcPts val="0"/>
                        </a:spcBef>
                        <a:spcAft>
                          <a:spcPts val="0"/>
                        </a:spcAft>
                      </a:pPr>
                      <a:r>
                        <a:rPr lang="en-US" sz="1800" b="0" kern="1200" dirty="0" smtClean="0">
                          <a:solidFill>
                            <a:schemeClr val="dk1"/>
                          </a:solidFill>
                          <a:latin typeface="+mn-lt"/>
                          <a:ea typeface="+mn-ea"/>
                          <a:cs typeface="+mn-cs"/>
                        </a:rPr>
                        <a:t>Create a</a:t>
                      </a:r>
                      <a:r>
                        <a:rPr lang="en-US" sz="1800" b="0" kern="1200" baseline="0" dirty="0" smtClean="0">
                          <a:solidFill>
                            <a:schemeClr val="dk1"/>
                          </a:solidFill>
                          <a:latin typeface="+mn-lt"/>
                          <a:ea typeface="+mn-ea"/>
                          <a:cs typeface="+mn-cs"/>
                        </a:rPr>
                        <a:t> recruitment poster for the Virginia Company, to be posted throughout the streets of London in 1606, asking for volunteers to become a part of a settlement to the New World</a:t>
                      </a:r>
                      <a:r>
                        <a:rPr lang="en-US" sz="1800" b="0" kern="1200" dirty="0" smtClean="0">
                          <a:solidFill>
                            <a:schemeClr val="dk1"/>
                          </a:solidFill>
                          <a:latin typeface="+mn-lt"/>
                          <a:ea typeface="+mn-ea"/>
                          <a:cs typeface="+mn-cs"/>
                        </a:rPr>
                        <a:t>.  The recruitment poster must have both</a:t>
                      </a:r>
                      <a:r>
                        <a:rPr lang="en-US" sz="1800" b="0" kern="1200" baseline="0" dirty="0" smtClean="0">
                          <a:solidFill>
                            <a:schemeClr val="dk1"/>
                          </a:solidFill>
                          <a:latin typeface="+mn-lt"/>
                          <a:ea typeface="+mn-ea"/>
                          <a:cs typeface="+mn-cs"/>
                        </a:rPr>
                        <a:t> images and words, taken from a mix of primary and secondary sources, and must</a:t>
                      </a:r>
                      <a:r>
                        <a:rPr lang="en-US" sz="1800" b="0" kern="1200" dirty="0" smtClean="0">
                          <a:solidFill>
                            <a:schemeClr val="dk1"/>
                          </a:solidFill>
                          <a:latin typeface="+mn-lt"/>
                          <a:ea typeface="+mn-ea"/>
                          <a:cs typeface="+mn-cs"/>
                        </a:rPr>
                        <a:t> explain how the proposed colony has learned from</a:t>
                      </a:r>
                      <a:r>
                        <a:rPr lang="en-US" sz="1800" b="0" kern="1200" baseline="0" dirty="0" smtClean="0">
                          <a:solidFill>
                            <a:schemeClr val="dk1"/>
                          </a:solidFill>
                          <a:latin typeface="+mn-lt"/>
                          <a:ea typeface="+mn-ea"/>
                          <a:cs typeface="+mn-cs"/>
                        </a:rPr>
                        <a:t> and will correct</a:t>
                      </a:r>
                      <a:r>
                        <a:rPr lang="en-US" sz="1800" b="0" kern="1200" dirty="0" smtClean="0">
                          <a:solidFill>
                            <a:schemeClr val="dk1"/>
                          </a:solidFill>
                          <a:latin typeface="+mn-lt"/>
                          <a:ea typeface="+mn-ea"/>
                          <a:cs typeface="+mn-cs"/>
                        </a:rPr>
                        <a:t> the mistakes of the Roanoke Colonies</a:t>
                      </a:r>
                      <a:r>
                        <a:rPr lang="en-US" sz="1800" b="0" kern="1200" baseline="0" dirty="0" smtClean="0">
                          <a:solidFill>
                            <a:schemeClr val="dk1"/>
                          </a:solidFill>
                          <a:latin typeface="+mn-lt"/>
                          <a:ea typeface="+mn-ea"/>
                          <a:cs typeface="+mn-cs"/>
                        </a:rPr>
                        <a:t> of the late 1500s.</a:t>
                      </a:r>
                      <a:endParaRPr lang="en-US" sz="1800" b="0" dirty="0">
                        <a:solidFill>
                          <a:schemeClr val="tx1"/>
                        </a:solidFill>
                        <a:latin typeface="Calibri"/>
                        <a:ea typeface="Calibri"/>
                        <a:cs typeface="Times New Roman"/>
                      </a:endParaRPr>
                    </a:p>
                  </a:txBody>
                  <a:tcPr marL="68580" marR="68580" marT="0" marB="0">
                    <a:solidFill>
                      <a:schemeClr val="accent5">
                        <a:lumMod val="40000"/>
                        <a:lumOff val="60000"/>
                      </a:schemeClr>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2</a:t>
            </a:r>
            <a:endParaRPr lang="en-US" dirty="0"/>
          </a:p>
        </p:txBody>
      </p:sp>
      <p:sp>
        <p:nvSpPr>
          <p:cNvPr id="3" name="Content Placeholder 2"/>
          <p:cNvSpPr>
            <a:spLocks noGrp="1"/>
          </p:cNvSpPr>
          <p:nvPr>
            <p:ph idx="1"/>
          </p:nvPr>
        </p:nvSpPr>
        <p:spPr/>
        <p:txBody>
          <a:bodyPr/>
          <a:lstStyle/>
          <a:p>
            <a:r>
              <a:rPr lang="en-US" dirty="0" smtClean="0"/>
              <a:t>Note in the example summative assessment that both sets of standards, CCSS and NCES in social studies, are used to design the assessment task</a:t>
            </a:r>
          </a:p>
          <a:p>
            <a:pPr lvl="1"/>
            <a:r>
              <a:rPr lang="en-US" dirty="0" smtClean="0"/>
              <a:t>NCES for USH I were used to guide the content of the performance assessment</a:t>
            </a:r>
          </a:p>
          <a:p>
            <a:pPr lvl="1"/>
            <a:r>
              <a:rPr lang="en-US" dirty="0" smtClean="0"/>
              <a:t>CCSS in writing were used to guide the method of assessment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Unit Analysis Map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Following completion of Steps 1 and 2, the context for instruction and the expectations for the unit have been established</a:t>
            </a:r>
          </a:p>
          <a:p>
            <a:r>
              <a:rPr lang="en-US" dirty="0" smtClean="0"/>
              <a:t>To this point, the following questions have been asked and answered by the teacher :</a:t>
            </a:r>
          </a:p>
          <a:p>
            <a:pPr lvl="1"/>
            <a:r>
              <a:rPr lang="en-US" dirty="0" smtClean="0"/>
              <a:t>What, according to the standards, should I teach in this unit?</a:t>
            </a:r>
          </a:p>
          <a:p>
            <a:pPr lvl="1"/>
            <a:r>
              <a:rPr lang="en-US" dirty="0" smtClean="0"/>
              <a:t>To whom am I teaching it and what are there needs and abilities?</a:t>
            </a:r>
          </a:p>
          <a:p>
            <a:pPr lvl="1"/>
            <a:r>
              <a:rPr lang="en-US" dirty="0" smtClean="0"/>
              <a:t>What do I want them to know and be able to do upon completion of this unit?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 Analysis Map – Steps 3 and 4</a:t>
            </a:r>
            <a:endParaRPr lang="en-US" dirty="0"/>
          </a:p>
        </p:txBody>
      </p:sp>
      <p:sp>
        <p:nvSpPr>
          <p:cNvPr id="3" name="Content Placeholder 2"/>
          <p:cNvSpPr>
            <a:spLocks noGrp="1"/>
          </p:cNvSpPr>
          <p:nvPr>
            <p:ph idx="1"/>
          </p:nvPr>
        </p:nvSpPr>
        <p:spPr/>
        <p:txBody>
          <a:bodyPr/>
          <a:lstStyle/>
          <a:p>
            <a:r>
              <a:rPr lang="en-US" dirty="0" smtClean="0"/>
              <a:t>Now we are ready to tackle another couple of questions:</a:t>
            </a:r>
          </a:p>
          <a:p>
            <a:pPr lvl="1"/>
            <a:r>
              <a:rPr lang="en-US" dirty="0" smtClean="0"/>
              <a:t>What do they need to know (content and academic language) to be able to do what I want them to do?</a:t>
            </a:r>
          </a:p>
          <a:p>
            <a:pPr lvl="1"/>
            <a:r>
              <a:rPr lang="en-US" dirty="0" smtClean="0"/>
              <a:t>What language might I need to coach them on to help them better understand the content and processes associated with this learning segment?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Unit Analysis Map – Step 3</a:t>
            </a:r>
            <a:endParaRPr lang="en-US" dirty="0"/>
          </a:p>
        </p:txBody>
      </p:sp>
      <p:sp>
        <p:nvSpPr>
          <p:cNvPr id="3" name="Content Placeholder 2"/>
          <p:cNvSpPr>
            <a:spLocks noGrp="1"/>
          </p:cNvSpPr>
          <p:nvPr>
            <p:ph idx="1"/>
          </p:nvPr>
        </p:nvSpPr>
        <p:spPr/>
        <p:txBody>
          <a:bodyPr>
            <a:normAutofit fontScale="92500"/>
          </a:bodyPr>
          <a:lstStyle/>
          <a:p>
            <a:pPr marL="342900" lvl="1" indent="-342900">
              <a:buFont typeface="Arial" pitchFamily="34" charset="0"/>
              <a:buChar char="•"/>
            </a:pPr>
            <a:r>
              <a:rPr lang="en-US" dirty="0" smtClean="0"/>
              <a:t>What do they need to know (content and academic language) to be able to do what I want them to do?</a:t>
            </a:r>
          </a:p>
          <a:p>
            <a:endParaRPr lang="en-US" dirty="0" smtClean="0"/>
          </a:p>
          <a:p>
            <a:r>
              <a:rPr lang="en-US" dirty="0" smtClean="0"/>
              <a:t>This question will guide work in the next phase of unit development through two documents found as appendices in the unit analysis map:</a:t>
            </a:r>
          </a:p>
          <a:p>
            <a:pPr lvl="1"/>
            <a:r>
              <a:rPr lang="en-US" dirty="0" smtClean="0"/>
              <a:t>Content outline</a:t>
            </a:r>
          </a:p>
          <a:p>
            <a:pPr lvl="1"/>
            <a:r>
              <a:rPr lang="en-US" dirty="0"/>
              <a:t>A</a:t>
            </a:r>
            <a:r>
              <a:rPr lang="en-US" dirty="0" smtClean="0"/>
              <a:t>cademic language (vocabulary</a:t>
            </a:r>
            <a:r>
              <a:rPr lang="en-US" dirty="0"/>
              <a:t> </a:t>
            </a:r>
            <a:r>
              <a:rPr lang="en-US" dirty="0" smtClean="0"/>
              <a:t>and language functions)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 effective and usable content outline is a crucial guiding document for the secondary content teacher</a:t>
            </a:r>
          </a:p>
          <a:p>
            <a:r>
              <a:rPr lang="en-US" dirty="0" smtClean="0"/>
              <a:t>A good content outline:</a:t>
            </a:r>
          </a:p>
          <a:p>
            <a:pPr lvl="1"/>
            <a:r>
              <a:rPr lang="en-US" dirty="0" smtClean="0"/>
              <a:t>Provides an appropriate breadth of content to assure that all major topics related to clarifying objectives are covered</a:t>
            </a:r>
          </a:p>
          <a:p>
            <a:pPr lvl="1"/>
            <a:r>
              <a:rPr lang="en-US" dirty="0" smtClean="0"/>
              <a:t>Provides sufficient depth to assure that each content point, sub point, and detail is exhaustively and sufficiently addressed</a:t>
            </a:r>
          </a:p>
          <a:p>
            <a:pPr lvl="1"/>
            <a:r>
              <a:rPr lang="en-US" dirty="0" smtClean="0"/>
              <a:t>Provides a logical flow of content from one content point to the next – this flow is important across both major topics and between subtopics and details to assure that content is understandable, relevant, and connected</a:t>
            </a:r>
          </a:p>
          <a:p>
            <a:pPr lvl="1"/>
            <a:r>
              <a:rPr lang="en-US" dirty="0" smtClean="0"/>
              <a:t>Links content overtly and clearly to standards and objectives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3</a:t>
            </a:r>
            <a:endParaRPr lang="en-US" dirty="0"/>
          </a:p>
        </p:txBody>
      </p:sp>
      <p:graphicFrame>
        <p:nvGraphicFramePr>
          <p:cNvPr id="4" name="Content Placeholder 3"/>
          <p:cNvGraphicFramePr>
            <a:graphicFrameLocks noGrp="1"/>
          </p:cNvGraphicFramePr>
          <p:nvPr>
            <p:ph idx="1"/>
          </p:nvPr>
        </p:nvGraphicFramePr>
        <p:xfrm>
          <a:off x="457200" y="1600200"/>
          <a:ext cx="8229600" cy="4968240"/>
        </p:xfrm>
        <a:graphic>
          <a:graphicData uri="http://schemas.openxmlformats.org/drawingml/2006/table">
            <a:tbl>
              <a:tblPr firstRow="1" bandRow="1">
                <a:tableStyleId>{5C22544A-7EE6-4342-B048-85BDC9FD1C3A}</a:tableStyleId>
              </a:tblPr>
              <a:tblGrid>
                <a:gridCol w="8229600"/>
              </a:tblGrid>
              <a:tr h="370840">
                <a:tc>
                  <a:txBody>
                    <a:bodyPr/>
                    <a:lstStyle/>
                    <a:p>
                      <a:r>
                        <a:rPr lang="en-US" sz="1400" dirty="0" smtClean="0">
                          <a:solidFill>
                            <a:schemeClr val="tx1"/>
                          </a:solidFill>
                        </a:rPr>
                        <a:t>Appendix A :</a:t>
                      </a:r>
                      <a:r>
                        <a:rPr lang="en-US" sz="1400" baseline="0" dirty="0" smtClean="0">
                          <a:solidFill>
                            <a:schemeClr val="tx1"/>
                          </a:solidFill>
                        </a:rPr>
                        <a:t> Content Outline (A sample segment)</a:t>
                      </a:r>
                    </a:p>
                    <a:p>
                      <a:endParaRPr lang="en-US" sz="1400" baseline="0" dirty="0" smtClean="0">
                        <a:solidFill>
                          <a:schemeClr val="tx1"/>
                        </a:solidFill>
                      </a:endParaRPr>
                    </a:p>
                    <a:p>
                      <a:r>
                        <a:rPr lang="en-US" sz="1400" baseline="0" dirty="0" smtClean="0">
                          <a:solidFill>
                            <a:schemeClr val="tx1"/>
                          </a:solidFill>
                        </a:rPr>
                        <a:t>British Colonization of the New World</a:t>
                      </a:r>
                    </a:p>
                    <a:p>
                      <a:pPr marL="400050" indent="-400050">
                        <a:buAutoNum type="romanUcPeriod"/>
                      </a:pPr>
                      <a:r>
                        <a:rPr lang="en-US" sz="1400" baseline="0" dirty="0" smtClean="0">
                          <a:solidFill>
                            <a:schemeClr val="tx1"/>
                          </a:solidFill>
                        </a:rPr>
                        <a:t>Roanoke Colonies – A turning point in English colonization (USH.H.2.1)</a:t>
                      </a:r>
                    </a:p>
                    <a:p>
                      <a:pPr marL="400050" indent="-400050">
                        <a:buNone/>
                      </a:pPr>
                      <a:r>
                        <a:rPr lang="en-US" sz="1400" baseline="0" dirty="0" smtClean="0">
                          <a:solidFill>
                            <a:schemeClr val="tx1"/>
                          </a:solidFill>
                        </a:rPr>
                        <a:t>        A.  1585 colony – charter granted by Queen Elizabeth I</a:t>
                      </a:r>
                    </a:p>
                    <a:p>
                      <a:pPr marL="400050" indent="-400050">
                        <a:buNone/>
                      </a:pPr>
                      <a:r>
                        <a:rPr lang="en-US" sz="1400" baseline="0" dirty="0" smtClean="0">
                          <a:solidFill>
                            <a:schemeClr val="tx1"/>
                          </a:solidFill>
                        </a:rPr>
                        <a:t>               1. Funded by Sir Walter Raleigh, an English aristocrat and explorer</a:t>
                      </a:r>
                    </a:p>
                    <a:p>
                      <a:pPr marL="400050" indent="-400050">
                        <a:buNone/>
                      </a:pPr>
                      <a:r>
                        <a:rPr lang="en-US" sz="1400" baseline="0" dirty="0" smtClean="0">
                          <a:solidFill>
                            <a:schemeClr val="tx1"/>
                          </a:solidFill>
                        </a:rPr>
                        <a:t>               2. Venture intended to provide riches to Great Britain and establish a hub for </a:t>
                      </a:r>
                      <a:r>
                        <a:rPr lang="en-US" sz="1400" baseline="0" dirty="0" err="1" smtClean="0">
                          <a:solidFill>
                            <a:schemeClr val="tx1"/>
                          </a:solidFill>
                        </a:rPr>
                        <a:t>privateering</a:t>
                      </a:r>
                      <a:endParaRPr lang="en-US" sz="1400" baseline="0" dirty="0" smtClean="0">
                        <a:solidFill>
                          <a:schemeClr val="tx1"/>
                        </a:solidFill>
                      </a:endParaRPr>
                    </a:p>
                    <a:p>
                      <a:pPr marL="400050" indent="-400050">
                        <a:buNone/>
                      </a:pPr>
                      <a:r>
                        <a:rPr lang="en-US" sz="1400" baseline="0" dirty="0" smtClean="0">
                          <a:solidFill>
                            <a:schemeClr val="tx1"/>
                          </a:solidFill>
                        </a:rPr>
                        <a:t>               3. Expedition led by Richard Greenville and Ralph Lane</a:t>
                      </a:r>
                    </a:p>
                    <a:p>
                      <a:pPr marL="400050" indent="-400050">
                        <a:buNone/>
                      </a:pPr>
                      <a:r>
                        <a:rPr lang="en-US" sz="1400" baseline="0" dirty="0" smtClean="0">
                          <a:solidFill>
                            <a:schemeClr val="tx1"/>
                          </a:solidFill>
                        </a:rPr>
                        <a:t>               4.  Problems with ships and a lack of food prompted Greenville to leave Lane and 107 men and return to Britain</a:t>
                      </a:r>
                    </a:p>
                    <a:p>
                      <a:pPr marL="400050" indent="-400050">
                        <a:buNone/>
                      </a:pPr>
                      <a:r>
                        <a:rPr lang="en-US" sz="1400" baseline="0" dirty="0" smtClean="0">
                          <a:solidFill>
                            <a:schemeClr val="tx1"/>
                          </a:solidFill>
                        </a:rPr>
                        <a:t>               5. Sir Francis Drake arrives in 1586 and carries Lane and his men back</a:t>
                      </a:r>
                    </a:p>
                    <a:p>
                      <a:pPr marL="400050" indent="-400050">
                        <a:buNone/>
                      </a:pPr>
                      <a:r>
                        <a:rPr lang="en-US" sz="1400" baseline="0" dirty="0" smtClean="0">
                          <a:solidFill>
                            <a:schemeClr val="tx1"/>
                          </a:solidFill>
                        </a:rPr>
                        <a:t>               6. First English attempt at colonization in North America</a:t>
                      </a:r>
                    </a:p>
                    <a:p>
                      <a:pPr marL="400050" indent="-400050">
                        <a:buNone/>
                      </a:pPr>
                      <a:r>
                        <a:rPr lang="en-US" sz="1400" baseline="0" dirty="0" smtClean="0">
                          <a:solidFill>
                            <a:schemeClr val="tx1"/>
                          </a:solidFill>
                        </a:rPr>
                        <a:t>        B.  1587 colony – a second attempt for a more permanent colony</a:t>
                      </a:r>
                    </a:p>
                    <a:p>
                      <a:pPr marL="400050" indent="-400050">
                        <a:buNone/>
                      </a:pPr>
                      <a:r>
                        <a:rPr lang="en-US" sz="1400" baseline="0" dirty="0" smtClean="0">
                          <a:solidFill>
                            <a:schemeClr val="tx1"/>
                          </a:solidFill>
                        </a:rPr>
                        <a:t>               1.  Expedition led by John White, an artist and friend of Raleigh</a:t>
                      </a:r>
                    </a:p>
                    <a:p>
                      <a:pPr marL="400050" indent="-400050">
                        <a:buNone/>
                      </a:pPr>
                      <a:r>
                        <a:rPr lang="en-US" sz="1400" baseline="0" dirty="0" smtClean="0">
                          <a:solidFill>
                            <a:schemeClr val="tx1"/>
                          </a:solidFill>
                        </a:rPr>
                        <a:t>               2.  150 colonists, including men and women, arrived in July</a:t>
                      </a:r>
                    </a:p>
                    <a:p>
                      <a:pPr marL="400050" indent="-400050">
                        <a:buNone/>
                      </a:pPr>
                      <a:r>
                        <a:rPr lang="en-US" sz="1400" baseline="0" dirty="0" smtClean="0">
                          <a:solidFill>
                            <a:schemeClr val="tx1"/>
                          </a:solidFill>
                        </a:rPr>
                        <a:t>               3.  First English born child in the New World is born – Virginia dare</a:t>
                      </a:r>
                    </a:p>
                    <a:p>
                      <a:pPr marL="400050" indent="-400050">
                        <a:buNone/>
                      </a:pPr>
                      <a:r>
                        <a:rPr lang="en-US" sz="1400" baseline="0" dirty="0" smtClean="0">
                          <a:solidFill>
                            <a:schemeClr val="tx1"/>
                          </a:solidFill>
                        </a:rPr>
                        <a:t>               4.  Problems and issues cause White to return for more supplies and support</a:t>
                      </a:r>
                    </a:p>
                    <a:p>
                      <a:pPr marL="400050" indent="-400050">
                        <a:buNone/>
                      </a:pPr>
                      <a:r>
                        <a:rPr lang="en-US" sz="1400" baseline="0" dirty="0" smtClean="0">
                          <a:solidFill>
                            <a:schemeClr val="tx1"/>
                          </a:solidFill>
                        </a:rPr>
                        <a:t>               5.  Delays due to coming of the Spanish Armada prevent White from returning until 1590</a:t>
                      </a:r>
                    </a:p>
                    <a:p>
                      <a:pPr marL="400050" indent="-400050">
                        <a:buNone/>
                      </a:pPr>
                      <a:r>
                        <a:rPr lang="en-US" sz="1400" baseline="0" dirty="0" smtClean="0">
                          <a:solidFill>
                            <a:schemeClr val="tx1"/>
                          </a:solidFill>
                        </a:rPr>
                        <a:t>               6.  No settlement remains, only obscure clues, and colony becomes known as “The Lost Colony</a:t>
                      </a:r>
                    </a:p>
                    <a:p>
                      <a:pPr marL="400050" indent="-400050">
                        <a:buNone/>
                      </a:pPr>
                      <a:endParaRPr lang="en-US" baseline="0" dirty="0" smtClean="0">
                        <a:solidFill>
                          <a:schemeClr val="tx1"/>
                        </a:solidFill>
                      </a:endParaRPr>
                    </a:p>
                    <a:p>
                      <a:endParaRPr lang="en-US" baseline="0" dirty="0" smtClean="0">
                        <a:solidFill>
                          <a:schemeClr val="tx1"/>
                        </a:solidFill>
                      </a:endParaRPr>
                    </a:p>
                    <a:p>
                      <a:endParaRPr lang="en-US" dirty="0">
                        <a:solidFill>
                          <a:schemeClr val="tx1"/>
                        </a:solidFill>
                      </a:endParaRPr>
                    </a:p>
                  </a:txBody>
                  <a:tcPr>
                    <a:solidFill>
                      <a:schemeClr val="accent4">
                        <a:lumMod val="40000"/>
                        <a:lumOff val="60000"/>
                      </a:schemeClr>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a:t>
            </a:r>
            <a:endParaRPr lang="en-US" dirty="0"/>
          </a:p>
        </p:txBody>
      </p:sp>
      <p:sp>
        <p:nvSpPr>
          <p:cNvPr id="3" name="Content Placeholder 2"/>
          <p:cNvSpPr>
            <a:spLocks noGrp="1"/>
          </p:cNvSpPr>
          <p:nvPr>
            <p:ph idx="1"/>
          </p:nvPr>
        </p:nvSpPr>
        <p:spPr/>
        <p:txBody>
          <a:bodyPr>
            <a:normAutofit fontScale="55000" lnSpcReduction="20000"/>
          </a:bodyPr>
          <a:lstStyle/>
          <a:p>
            <a:r>
              <a:rPr lang="en-US" sz="3800" dirty="0" smtClean="0"/>
              <a:t>Designed to be completed in </a:t>
            </a:r>
            <a:r>
              <a:rPr lang="en-US" sz="3800" dirty="0"/>
              <a:t>5</a:t>
            </a:r>
            <a:r>
              <a:rPr lang="en-US" sz="3800" dirty="0" smtClean="0"/>
              <a:t> phases or steps to assure thoughtful and meaningful planning of instruction aligned with all elements of education reform</a:t>
            </a:r>
          </a:p>
          <a:p>
            <a:r>
              <a:rPr lang="en-US" sz="3800" dirty="0" smtClean="0"/>
              <a:t>Step 1 – General direction and understanding of student population (Rose)</a:t>
            </a:r>
          </a:p>
          <a:p>
            <a:r>
              <a:rPr lang="en-US" sz="3800" dirty="0" smtClean="0"/>
              <a:t>Step 2 – North Carolina Essential Standards, Previous knowledge and skills, summative assessment (Light Blue)</a:t>
            </a:r>
          </a:p>
          <a:p>
            <a:r>
              <a:rPr lang="en-US" sz="3800" dirty="0" smtClean="0"/>
              <a:t>Step 3 – Planning content and determining academic language demands (Light Purple)</a:t>
            </a:r>
          </a:p>
          <a:p>
            <a:r>
              <a:rPr lang="en-US" sz="3800" dirty="0" smtClean="0"/>
              <a:t>Step 4 – Planning lesson topics, </a:t>
            </a:r>
            <a:r>
              <a:rPr lang="en-US" sz="3800" dirty="0"/>
              <a:t> </a:t>
            </a:r>
            <a:r>
              <a:rPr lang="en-US" sz="3800" dirty="0" smtClean="0"/>
              <a:t>lesson essential questions, related standards, and formative assessment (Light Green)</a:t>
            </a:r>
          </a:p>
          <a:p>
            <a:r>
              <a:rPr lang="en-US" sz="3800" dirty="0" smtClean="0"/>
              <a:t>Step 5 – Lesson instructional activities, lesson academic language, and differentiation using Gardner’s MI</a:t>
            </a:r>
          </a:p>
          <a:p>
            <a:endParaRPr lang="en-US" dirty="0" smtClean="0"/>
          </a:p>
          <a:p>
            <a:pPr>
              <a:buNone/>
            </a:pPr>
            <a:r>
              <a:rPr lang="en-US" sz="1600" dirty="0" smtClean="0"/>
              <a:t>* The colors in parentheses correspond with the colors on the unit analysis map template.  Each color section should be completed step-by-step in turn before moving to another section of the unit analysis map.</a:t>
            </a:r>
            <a:endParaRPr lang="en-US" sz="17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3</a:t>
            </a:r>
            <a:endParaRPr lang="en-US" dirty="0"/>
          </a:p>
        </p:txBody>
      </p:sp>
      <p:sp>
        <p:nvSpPr>
          <p:cNvPr id="3" name="Content Placeholder 2"/>
          <p:cNvSpPr>
            <a:spLocks noGrp="1"/>
          </p:cNvSpPr>
          <p:nvPr>
            <p:ph idx="1"/>
          </p:nvPr>
        </p:nvSpPr>
        <p:spPr/>
        <p:txBody>
          <a:bodyPr>
            <a:normAutofit/>
          </a:bodyPr>
          <a:lstStyle/>
          <a:p>
            <a:r>
              <a:rPr lang="en-US" dirty="0" smtClean="0"/>
              <a:t>Although only a small subset of what would be taught in a full unit, the content outline in the previous slide illustrates a couple of points:</a:t>
            </a:r>
          </a:p>
          <a:p>
            <a:pPr lvl="1"/>
            <a:r>
              <a:rPr lang="en-US" dirty="0" smtClean="0"/>
              <a:t>The content is clearly linked to state standards via a reference to the NCES in USH I</a:t>
            </a:r>
          </a:p>
          <a:p>
            <a:pPr lvl="1"/>
            <a:r>
              <a:rPr lang="en-US" dirty="0" smtClean="0"/>
              <a:t>The content is “spelled out” in detail</a:t>
            </a:r>
          </a:p>
          <a:p>
            <a:pPr lvl="1"/>
            <a:r>
              <a:rPr lang="en-US" dirty="0" smtClean="0"/>
              <a:t>The content flows between major topics and between subtopics and details within those major topics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Students must be able to understand content, not only on their own terms, but also on the terms of the discipline</a:t>
            </a:r>
          </a:p>
          <a:p>
            <a:r>
              <a:rPr lang="en-US" dirty="0" smtClean="0"/>
              <a:t>To facilitate this transition to proper usage of “academic language,” it is necessary to identify, teach, and reinforce the usage of proper academic language</a:t>
            </a:r>
          </a:p>
          <a:p>
            <a:r>
              <a:rPr lang="en-US" dirty="0" smtClean="0"/>
              <a:t>This academic language will take two forms at </a:t>
            </a:r>
            <a:r>
              <a:rPr lang="en-US" smtClean="0"/>
              <a:t>this point:</a:t>
            </a:r>
            <a:endParaRPr lang="en-US" dirty="0" smtClean="0"/>
          </a:p>
          <a:p>
            <a:pPr lvl="1"/>
            <a:r>
              <a:rPr lang="en-US" dirty="0" smtClean="0"/>
              <a:t>Vocabulary: the words we use in common, everyday contexts (e.g. rural, urban, contemporary, foreign, domestic)</a:t>
            </a:r>
          </a:p>
          <a:p>
            <a:pPr lvl="1"/>
            <a:r>
              <a:rPr lang="en-US" dirty="0" smtClean="0"/>
              <a:t>Language function: The content and language focus of the learning task represented by the </a:t>
            </a:r>
            <a:r>
              <a:rPr lang="en-US" u="sng" dirty="0" smtClean="0"/>
              <a:t>active verbs (e.g. Bloom’s verbs) </a:t>
            </a:r>
            <a:r>
              <a:rPr lang="en-US" dirty="0" smtClean="0"/>
              <a:t>within the learning outcomes.  Examples might include:  Analyze, compare/contrast, construct, describe, evaluate, examine, identify, interpret, justify, locate, etc.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7692204"/>
              </p:ext>
            </p:extLst>
          </p:nvPr>
        </p:nvGraphicFramePr>
        <p:xfrm>
          <a:off x="457200" y="1219200"/>
          <a:ext cx="8229600" cy="4358639"/>
        </p:xfrm>
        <a:graphic>
          <a:graphicData uri="http://schemas.openxmlformats.org/drawingml/2006/table">
            <a:tbl>
              <a:tblPr firstRow="1" bandRow="1">
                <a:tableStyleId>{5C22544A-7EE6-4342-B048-85BDC9FD1C3A}</a:tableStyleId>
              </a:tblPr>
              <a:tblGrid>
                <a:gridCol w="8229600"/>
              </a:tblGrid>
              <a:tr h="370840">
                <a:tc>
                  <a:txBody>
                    <a:bodyPr/>
                    <a:lstStyle/>
                    <a:p>
                      <a:r>
                        <a:rPr lang="en-US" sz="1400" b="0" kern="1200" dirty="0" smtClean="0">
                          <a:solidFill>
                            <a:schemeClr val="tx1"/>
                          </a:solidFill>
                          <a:latin typeface="+mn-lt"/>
                          <a:ea typeface="+mn-ea"/>
                          <a:cs typeface="+mn-cs"/>
                        </a:rPr>
                        <a:t>Appendix B: Academic language (vocabulary, technical language, and instructional academic language) </a:t>
                      </a:r>
                    </a:p>
                    <a:p>
                      <a:endParaRPr lang="en-US" sz="1400" b="0" kern="1200" dirty="0" smtClean="0">
                        <a:solidFill>
                          <a:schemeClr val="tx1"/>
                        </a:solidFill>
                        <a:latin typeface="+mn-lt"/>
                        <a:ea typeface="+mn-ea"/>
                        <a:cs typeface="+mn-cs"/>
                      </a:endParaRPr>
                    </a:p>
                    <a:p>
                      <a:r>
                        <a:rPr lang="en-US" sz="1400" b="0" kern="1200" dirty="0" smtClean="0">
                          <a:solidFill>
                            <a:schemeClr val="tx1"/>
                          </a:solidFill>
                          <a:latin typeface="+mn-lt"/>
                          <a:ea typeface="+mn-ea"/>
                          <a:cs typeface="+mn-cs"/>
                        </a:rPr>
                        <a:t>Vocabulary:</a:t>
                      </a:r>
                    </a:p>
                    <a:p>
                      <a:r>
                        <a:rPr lang="en-US" sz="1400" b="0" kern="1200" dirty="0" smtClean="0">
                          <a:solidFill>
                            <a:schemeClr val="tx1"/>
                          </a:solidFill>
                          <a:latin typeface="+mn-lt"/>
                          <a:ea typeface="+mn-ea"/>
                          <a:cs typeface="+mn-cs"/>
                        </a:rPr>
                        <a:t>Armada</a:t>
                      </a:r>
                    </a:p>
                    <a:p>
                      <a:r>
                        <a:rPr lang="en-US" sz="1400" b="0" kern="1200" dirty="0" smtClean="0">
                          <a:solidFill>
                            <a:schemeClr val="tx1"/>
                          </a:solidFill>
                          <a:latin typeface="+mn-lt"/>
                          <a:ea typeface="+mn-ea"/>
                          <a:cs typeface="+mn-cs"/>
                        </a:rPr>
                        <a:t>Cash</a:t>
                      </a:r>
                      <a:r>
                        <a:rPr lang="en-US" sz="1400" b="0" kern="1200" baseline="0" dirty="0" smtClean="0">
                          <a:solidFill>
                            <a:schemeClr val="tx1"/>
                          </a:solidFill>
                          <a:latin typeface="+mn-lt"/>
                          <a:ea typeface="+mn-ea"/>
                          <a:cs typeface="+mn-cs"/>
                        </a:rPr>
                        <a:t> crop</a:t>
                      </a:r>
                      <a:endParaRPr lang="en-US" sz="1400" b="0" kern="1200" dirty="0" smtClean="0">
                        <a:solidFill>
                          <a:schemeClr val="tx1"/>
                        </a:solidFill>
                        <a:latin typeface="+mn-lt"/>
                        <a:ea typeface="+mn-ea"/>
                        <a:cs typeface="+mn-cs"/>
                      </a:endParaRPr>
                    </a:p>
                    <a:p>
                      <a:r>
                        <a:rPr lang="en-US" sz="1400" b="0" kern="1200" dirty="0" smtClean="0">
                          <a:solidFill>
                            <a:schemeClr val="tx1"/>
                          </a:solidFill>
                          <a:latin typeface="+mn-lt"/>
                          <a:ea typeface="+mn-ea"/>
                          <a:cs typeface="+mn-cs"/>
                        </a:rPr>
                        <a:t>Charter</a:t>
                      </a:r>
                    </a:p>
                    <a:p>
                      <a:r>
                        <a:rPr lang="en-US" sz="1400" b="0" kern="1200" dirty="0" smtClean="0">
                          <a:solidFill>
                            <a:schemeClr val="tx1"/>
                          </a:solidFill>
                          <a:latin typeface="+mn-lt"/>
                          <a:ea typeface="+mn-ea"/>
                          <a:cs typeface="+mn-cs"/>
                        </a:rPr>
                        <a:t>Colonization</a:t>
                      </a:r>
                    </a:p>
                    <a:p>
                      <a:r>
                        <a:rPr lang="en-US" sz="1400" b="0" kern="1200" dirty="0" smtClean="0">
                          <a:solidFill>
                            <a:schemeClr val="tx1"/>
                          </a:solidFill>
                          <a:latin typeface="+mn-lt"/>
                          <a:ea typeface="+mn-ea"/>
                          <a:cs typeface="+mn-cs"/>
                        </a:rPr>
                        <a:t>Expedition</a:t>
                      </a:r>
                    </a:p>
                    <a:p>
                      <a:r>
                        <a:rPr lang="en-US" sz="1400" b="0" kern="1200" dirty="0" smtClean="0">
                          <a:solidFill>
                            <a:schemeClr val="tx1"/>
                          </a:solidFill>
                          <a:latin typeface="+mn-lt"/>
                          <a:ea typeface="+mn-ea"/>
                          <a:cs typeface="+mn-cs"/>
                        </a:rPr>
                        <a:t>Privateer</a:t>
                      </a:r>
                    </a:p>
                    <a:p>
                      <a:r>
                        <a:rPr lang="en-US" sz="1400" b="0" kern="1200" dirty="0" smtClean="0">
                          <a:solidFill>
                            <a:schemeClr val="tx1"/>
                          </a:solidFill>
                          <a:latin typeface="+mn-lt"/>
                          <a:ea typeface="+mn-ea"/>
                          <a:cs typeface="+mn-cs"/>
                        </a:rPr>
                        <a:t>Subsistence crop</a:t>
                      </a:r>
                    </a:p>
                    <a:p>
                      <a:endParaRPr lang="en-US" sz="1400" b="0" kern="1200" dirty="0" smtClean="0">
                        <a:solidFill>
                          <a:schemeClr val="tx1"/>
                        </a:solidFill>
                        <a:latin typeface="+mn-lt"/>
                        <a:ea typeface="+mn-ea"/>
                        <a:cs typeface="+mn-cs"/>
                      </a:endParaRPr>
                    </a:p>
                    <a:p>
                      <a:r>
                        <a:rPr lang="en-US" sz="1400" b="0" kern="1200" dirty="0" smtClean="0">
                          <a:solidFill>
                            <a:schemeClr val="tx1"/>
                          </a:solidFill>
                          <a:latin typeface="+mn-lt"/>
                          <a:ea typeface="+mn-ea"/>
                          <a:cs typeface="+mn-cs"/>
                        </a:rPr>
                        <a:t>Language functions:</a:t>
                      </a:r>
                    </a:p>
                    <a:p>
                      <a:r>
                        <a:rPr lang="en-US" sz="1400" b="0" kern="1200" dirty="0" smtClean="0">
                          <a:solidFill>
                            <a:schemeClr val="tx1"/>
                          </a:solidFill>
                          <a:latin typeface="+mn-lt"/>
                          <a:ea typeface="+mn-ea"/>
                          <a:cs typeface="+mn-cs"/>
                        </a:rPr>
                        <a:t>Analyze</a:t>
                      </a:r>
                    </a:p>
                    <a:p>
                      <a:r>
                        <a:rPr lang="en-US" sz="1400" b="0" kern="1200" dirty="0" smtClean="0">
                          <a:solidFill>
                            <a:schemeClr val="tx1"/>
                          </a:solidFill>
                          <a:latin typeface="+mn-lt"/>
                          <a:ea typeface="+mn-ea"/>
                          <a:cs typeface="+mn-cs"/>
                        </a:rPr>
                        <a:t>Integrate</a:t>
                      </a:r>
                    </a:p>
                    <a:p>
                      <a:r>
                        <a:rPr lang="en-US" sz="1400" b="0" kern="1200" dirty="0" smtClean="0">
                          <a:solidFill>
                            <a:schemeClr val="tx1"/>
                          </a:solidFill>
                          <a:latin typeface="+mn-lt"/>
                          <a:ea typeface="+mn-ea"/>
                          <a:cs typeface="+mn-cs"/>
                        </a:rPr>
                        <a:t>Evaluate</a:t>
                      </a:r>
                    </a:p>
                    <a:p>
                      <a:r>
                        <a:rPr lang="en-US" sz="1400" b="0" kern="1200" dirty="0" smtClean="0">
                          <a:solidFill>
                            <a:schemeClr val="tx1"/>
                          </a:solidFill>
                          <a:latin typeface="+mn-lt"/>
                          <a:ea typeface="+mn-ea"/>
                          <a:cs typeface="+mn-cs"/>
                        </a:rPr>
                        <a:t>Synthesize</a:t>
                      </a:r>
                    </a:p>
                    <a:p>
                      <a:endParaRPr lang="en-US" sz="1400" b="0" kern="1200" dirty="0" smtClean="0">
                        <a:solidFill>
                          <a:schemeClr val="tx1"/>
                        </a:solidFill>
                        <a:latin typeface="+mn-lt"/>
                        <a:ea typeface="+mn-ea"/>
                        <a:cs typeface="+mn-cs"/>
                      </a:endParaRPr>
                    </a:p>
                    <a:p>
                      <a:endParaRPr lang="en-US" sz="1400" b="0" kern="1200" dirty="0" smtClean="0">
                        <a:solidFill>
                          <a:schemeClr val="tx1"/>
                        </a:solidFill>
                        <a:latin typeface="+mn-lt"/>
                        <a:ea typeface="+mn-ea"/>
                        <a:cs typeface="+mn-cs"/>
                      </a:endParaRPr>
                    </a:p>
                    <a:p>
                      <a:r>
                        <a:rPr lang="en-US" sz="1400" b="0" kern="1200" dirty="0" smtClean="0">
                          <a:solidFill>
                            <a:schemeClr val="tx1"/>
                          </a:solidFill>
                          <a:latin typeface="+mn-lt"/>
                          <a:ea typeface="+mn-ea"/>
                          <a:cs typeface="+mn-cs"/>
                        </a:rPr>
                        <a:t>*This sample only addresses vocabulary from</a:t>
                      </a:r>
                      <a:r>
                        <a:rPr lang="en-US" sz="1400" b="0" kern="1200" baseline="0" dirty="0" smtClean="0">
                          <a:solidFill>
                            <a:schemeClr val="tx1"/>
                          </a:solidFill>
                          <a:latin typeface="+mn-lt"/>
                          <a:ea typeface="+mn-ea"/>
                          <a:cs typeface="+mn-cs"/>
                        </a:rPr>
                        <a:t> the content presented in the abbreviated content outline presented earlier</a:t>
                      </a:r>
                      <a:endParaRPr lang="en-US" sz="1400" b="0" kern="1200" dirty="0">
                        <a:solidFill>
                          <a:schemeClr val="tx1"/>
                        </a:solidFill>
                        <a:latin typeface="+mn-lt"/>
                        <a:ea typeface="+mn-ea"/>
                        <a:cs typeface="+mn-cs"/>
                      </a:endParaRPr>
                    </a:p>
                  </a:txBody>
                  <a:tcPr>
                    <a:solidFill>
                      <a:schemeClr val="accent4">
                        <a:lumMod val="40000"/>
                        <a:lumOff val="60000"/>
                      </a:schemeClr>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4</a:t>
            </a:r>
            <a:endParaRPr lang="en-US" dirty="0"/>
          </a:p>
        </p:txBody>
      </p:sp>
      <p:sp>
        <p:nvSpPr>
          <p:cNvPr id="3" name="Content Placeholder 2"/>
          <p:cNvSpPr>
            <a:spLocks noGrp="1"/>
          </p:cNvSpPr>
          <p:nvPr>
            <p:ph idx="1"/>
          </p:nvPr>
        </p:nvSpPr>
        <p:spPr/>
        <p:txBody>
          <a:bodyPr>
            <a:normAutofit lnSpcReduction="10000"/>
          </a:bodyPr>
          <a:lstStyle/>
          <a:p>
            <a:r>
              <a:rPr lang="en-US" dirty="0" smtClean="0"/>
              <a:t>Once the “what” has been determined, it is now time to begin look at the “how” – time to focus on instructional methodology</a:t>
            </a:r>
          </a:p>
          <a:p>
            <a:r>
              <a:rPr lang="en-US" dirty="0" smtClean="0"/>
              <a:t>This fourth phase of unit planning is where content and process come together, where the NCES and CCSS are married</a:t>
            </a:r>
          </a:p>
          <a:p>
            <a:r>
              <a:rPr lang="en-US" dirty="0" smtClean="0"/>
              <a:t>This phase is also where teachers marry content and context to provide learning events that engage all learners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Steps 4</a:t>
            </a:r>
            <a:endParaRPr lang="en-US" dirty="0"/>
          </a:p>
        </p:txBody>
      </p:sp>
      <p:sp>
        <p:nvSpPr>
          <p:cNvPr id="3" name="Content Placeholder 2"/>
          <p:cNvSpPr>
            <a:spLocks noGrp="1"/>
          </p:cNvSpPr>
          <p:nvPr>
            <p:ph idx="1"/>
          </p:nvPr>
        </p:nvSpPr>
        <p:spPr/>
        <p:txBody>
          <a:bodyPr/>
          <a:lstStyle/>
          <a:p>
            <a:pPr lvl="1"/>
            <a:r>
              <a:rPr lang="en-US" dirty="0"/>
              <a:t>How do I know if they learned it and if they can do it</a:t>
            </a:r>
            <a:r>
              <a:rPr lang="en-US" dirty="0" smtClean="0"/>
              <a:t>?</a:t>
            </a:r>
          </a:p>
          <a:p>
            <a:pPr lvl="1"/>
            <a:r>
              <a:rPr lang="en-US" dirty="0" smtClean="0"/>
              <a:t>How can I break this apart into chunks so that I can teach it sequentially and have that sequence be thoughtful, meaningful, and purposeful?</a:t>
            </a:r>
            <a:endParaRPr lang="en-US" dirty="0"/>
          </a:p>
          <a:p>
            <a:pPr lvl="1"/>
            <a:r>
              <a:rPr lang="en-US" dirty="0" smtClean="0"/>
              <a:t>How </a:t>
            </a:r>
            <a:r>
              <a:rPr lang="en-US" dirty="0"/>
              <a:t>do I need to teach it so that </a:t>
            </a:r>
            <a:r>
              <a:rPr lang="en-US" u="sng" dirty="0"/>
              <a:t>all</a:t>
            </a:r>
            <a:r>
              <a:rPr lang="en-US" dirty="0"/>
              <a:t> learners can have an opportunity to learn?</a:t>
            </a:r>
          </a:p>
          <a:p>
            <a:endParaRPr lang="en-US" dirty="0"/>
          </a:p>
        </p:txBody>
      </p:sp>
    </p:spTree>
    <p:extLst>
      <p:ext uri="{BB962C8B-B14F-4D97-AF65-F5344CB8AC3E}">
        <p14:creationId xmlns:p14="http://schemas.microsoft.com/office/powerpoint/2010/main" val="2899285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 Planning instruction</a:t>
            </a:r>
            <a:endParaRPr lang="en-US" dirty="0"/>
          </a:p>
        </p:txBody>
      </p:sp>
      <p:sp>
        <p:nvSpPr>
          <p:cNvPr id="3" name="Content Placeholder 2"/>
          <p:cNvSpPr>
            <a:spLocks noGrp="1"/>
          </p:cNvSpPr>
          <p:nvPr>
            <p:ph idx="1"/>
          </p:nvPr>
        </p:nvSpPr>
        <p:spPr/>
        <p:txBody>
          <a:bodyPr/>
          <a:lstStyle/>
          <a:p>
            <a:r>
              <a:rPr lang="en-US" dirty="0" smtClean="0"/>
              <a:t>Once we have determined (a) what it is we want students to know and be able to do and their relative progress toward meeting those expectations through our formative assessments and (b) how we can best divide content into workable, teachable chunks through our lesson topics and essential questions, we can move to how we will teach them.</a:t>
            </a:r>
            <a:endParaRPr lang="en-US" dirty="0"/>
          </a:p>
        </p:txBody>
      </p:sp>
    </p:spTree>
    <p:extLst>
      <p:ext uri="{BB962C8B-B14F-4D97-AF65-F5344CB8AC3E}">
        <p14:creationId xmlns:p14="http://schemas.microsoft.com/office/powerpoint/2010/main" val="1509695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 Planning instruction</a:t>
            </a:r>
            <a:endParaRPr lang="en-US" dirty="0"/>
          </a:p>
        </p:txBody>
      </p:sp>
      <p:sp>
        <p:nvSpPr>
          <p:cNvPr id="3" name="Content Placeholder 2"/>
          <p:cNvSpPr>
            <a:spLocks noGrp="1"/>
          </p:cNvSpPr>
          <p:nvPr>
            <p:ph idx="1"/>
          </p:nvPr>
        </p:nvSpPr>
        <p:spPr/>
        <p:txBody>
          <a:bodyPr/>
          <a:lstStyle/>
          <a:p>
            <a:r>
              <a:rPr lang="en-US" dirty="0" smtClean="0"/>
              <a:t>The central question for step 5, then, is:</a:t>
            </a:r>
          </a:p>
          <a:p>
            <a:pPr lvl="1"/>
            <a:r>
              <a:rPr lang="en-US" dirty="0"/>
              <a:t>How do I need to teach it so that </a:t>
            </a:r>
            <a:r>
              <a:rPr lang="en-US" u="sng" dirty="0"/>
              <a:t>all</a:t>
            </a:r>
            <a:r>
              <a:rPr lang="en-US" dirty="0"/>
              <a:t> learners can have an opportunity to learn?</a:t>
            </a:r>
          </a:p>
          <a:p>
            <a:pPr marL="457200" lvl="1" indent="0">
              <a:buNone/>
            </a:pPr>
            <a:endParaRPr lang="en-US" dirty="0"/>
          </a:p>
        </p:txBody>
      </p:sp>
    </p:spTree>
    <p:extLst>
      <p:ext uri="{BB962C8B-B14F-4D97-AF65-F5344CB8AC3E}">
        <p14:creationId xmlns:p14="http://schemas.microsoft.com/office/powerpoint/2010/main" val="2604485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 Analysis Map – Steps 4 and 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Let’s take a look at how this unit analysis map helps us design instruction down to the lesson level so that we can then focus individually on the procedures of those lessons</a:t>
            </a:r>
          </a:p>
          <a:p>
            <a:r>
              <a:rPr lang="en-US" dirty="0" smtClean="0"/>
              <a:t>The following slides show (a) a sample lesson mapped out and (b) an explanation of each element of the lesson portion of the map</a:t>
            </a:r>
          </a:p>
          <a:p>
            <a:r>
              <a:rPr lang="en-US" dirty="0" smtClean="0"/>
              <a:t>Please note that each lesson in the unit would need to be included in the map in the same way this one sample lesson was designed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63216540"/>
              </p:ext>
            </p:extLst>
          </p:nvPr>
        </p:nvGraphicFramePr>
        <p:xfrm>
          <a:off x="381000" y="381000"/>
          <a:ext cx="8077200" cy="6107302"/>
        </p:xfrm>
        <a:graphic>
          <a:graphicData uri="http://schemas.openxmlformats.org/drawingml/2006/table">
            <a:tbl>
              <a:tblPr firstRow="1" bandRow="1">
                <a:tableStyleId>{5C22544A-7EE6-4342-B048-85BDC9FD1C3A}</a:tableStyleId>
              </a:tblPr>
              <a:tblGrid>
                <a:gridCol w="1230489"/>
                <a:gridCol w="1768828"/>
                <a:gridCol w="1153583"/>
                <a:gridCol w="2247900"/>
                <a:gridCol w="1676400"/>
              </a:tblGrid>
              <a:tr h="489618">
                <a:tc>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topic</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essential question</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Specific common core/essential standard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 instructional activities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nSpc>
                          <a:spcPct val="115000"/>
                        </a:lnSpc>
                        <a:spcBef>
                          <a:spcPts val="0"/>
                        </a:spcBef>
                        <a:spcAft>
                          <a:spcPts val="0"/>
                        </a:spcAft>
                      </a:pPr>
                      <a:r>
                        <a:rPr lang="en-US" sz="1100" dirty="0" smtClean="0">
                          <a:solidFill>
                            <a:schemeClr val="tx1"/>
                          </a:solidFill>
                          <a:latin typeface="Calibri"/>
                          <a:ea typeface="Calibri"/>
                          <a:cs typeface="Times New Roman"/>
                        </a:rPr>
                        <a:t>Formative</a:t>
                      </a:r>
                      <a:r>
                        <a:rPr lang="en-US" sz="1100" baseline="0" dirty="0" smtClean="0">
                          <a:solidFill>
                            <a:schemeClr val="tx1"/>
                          </a:solidFill>
                          <a:latin typeface="Calibri"/>
                          <a:ea typeface="Calibri"/>
                          <a:cs typeface="Times New Roman"/>
                        </a:rPr>
                        <a:t> assessments</a:t>
                      </a:r>
                      <a:endParaRPr lang="en-US" sz="110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426587">
                <a:tc>
                  <a:txBody>
                    <a:bodyPr/>
                    <a:lstStyle/>
                    <a:p>
                      <a:r>
                        <a:rPr lang="en-US" sz="1100" dirty="0" smtClean="0">
                          <a:solidFill>
                            <a:schemeClr val="tx1"/>
                          </a:solidFill>
                        </a:rPr>
                        <a:t>Lesson</a:t>
                      </a:r>
                      <a:r>
                        <a:rPr lang="en-US" sz="1100" baseline="0" dirty="0" smtClean="0">
                          <a:solidFill>
                            <a:schemeClr val="tx1"/>
                          </a:solidFill>
                        </a:rPr>
                        <a:t> 1</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lphaLcParenBoth"/>
                      </a:pPr>
                      <a:r>
                        <a:rPr lang="en-US" sz="1100" dirty="0" smtClean="0">
                          <a:solidFill>
                            <a:schemeClr val="tx1"/>
                          </a:solidFill>
                        </a:rPr>
                        <a:t>Roanoke Colonies</a:t>
                      </a:r>
                    </a:p>
                    <a:p>
                      <a:pPr marL="228600" indent="-228600">
                        <a:buAutoNum type="alphaLcParenBoth"/>
                      </a:pPr>
                      <a:r>
                        <a:rPr lang="en-US" sz="1100" dirty="0" smtClean="0">
                          <a:solidFill>
                            <a:schemeClr val="tx1"/>
                          </a:solidFill>
                        </a:rPr>
                        <a:t>In what ways might the lessons of Roanoke have been used by England to create plans for future</a:t>
                      </a:r>
                      <a:r>
                        <a:rPr lang="en-US" sz="1100" baseline="0" dirty="0" smtClean="0">
                          <a:solidFill>
                            <a:schemeClr val="tx1"/>
                          </a:solidFill>
                        </a:rPr>
                        <a:t> colonization?</a:t>
                      </a:r>
                    </a:p>
                    <a:p>
                      <a:pPr marL="228600" indent="-228600">
                        <a:buAutoNum type="alphaLcParenBoth"/>
                      </a:pPr>
                      <a:r>
                        <a:rPr lang="en-US" sz="1100" baseline="0" dirty="0" smtClean="0">
                          <a:solidFill>
                            <a:schemeClr val="tx1"/>
                          </a:solidFill>
                        </a:rPr>
                        <a:t>CCSS – Social studies Reading (11-12) #1 and NCES USH.H.2.1</a:t>
                      </a:r>
                    </a:p>
                    <a:p>
                      <a:pPr marL="228600" indent="-228600">
                        <a:buAutoNum type="alphaLcParenBoth"/>
                      </a:pPr>
                      <a:endParaRPr lang="en-US" sz="1100" baseline="0" dirty="0" smtClean="0">
                        <a:solidFill>
                          <a:schemeClr val="tx1"/>
                        </a:solidFill>
                      </a:endParaRPr>
                    </a:p>
                    <a:p>
                      <a:pPr marL="228600" indent="-228600">
                        <a:buAutoNum type="alphaLcParenBoth"/>
                      </a:pP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228600" indent="-228600">
                        <a:buAutoNum type="arabicPeriod"/>
                      </a:pPr>
                      <a:r>
                        <a:rPr lang="en-US" sz="1100" dirty="0" smtClean="0">
                          <a:solidFill>
                            <a:schemeClr val="tx1"/>
                          </a:solidFill>
                        </a:rPr>
                        <a:t>Presentation</a:t>
                      </a:r>
                      <a:r>
                        <a:rPr lang="en-US" sz="1100" baseline="0" dirty="0" smtClean="0">
                          <a:solidFill>
                            <a:schemeClr val="tx1"/>
                          </a:solidFill>
                        </a:rPr>
                        <a:t> </a:t>
                      </a:r>
                      <a:r>
                        <a:rPr lang="en-US" sz="1100" dirty="0" smtClean="0">
                          <a:solidFill>
                            <a:schemeClr val="tx1"/>
                          </a:solidFill>
                        </a:rPr>
                        <a:t>of</a:t>
                      </a:r>
                      <a:r>
                        <a:rPr lang="en-US" sz="1100" baseline="0" dirty="0" smtClean="0">
                          <a:solidFill>
                            <a:schemeClr val="tx1"/>
                          </a:solidFill>
                        </a:rPr>
                        <a:t> timeline</a:t>
                      </a:r>
                      <a:r>
                        <a:rPr lang="en-US" sz="1100" dirty="0" smtClean="0">
                          <a:solidFill>
                            <a:schemeClr val="tx1"/>
                          </a:solidFill>
                        </a:rPr>
                        <a:t>  of Roanoke Colonies</a:t>
                      </a:r>
                    </a:p>
                    <a:p>
                      <a:pPr marL="228600" indent="-228600">
                        <a:buAutoNum type="arabicPeriod"/>
                      </a:pPr>
                      <a:r>
                        <a:rPr lang="en-US" sz="1100" dirty="0" smtClean="0">
                          <a:solidFill>
                            <a:schemeClr val="tx1"/>
                          </a:solidFill>
                        </a:rPr>
                        <a:t>Whole class analysis of following primary and secondary accounts of Roanoke:</a:t>
                      </a:r>
                    </a:p>
                    <a:p>
                      <a:pPr marL="228600" indent="-228600">
                        <a:buAutoNum type="alphaLcPeriod"/>
                      </a:pPr>
                      <a:r>
                        <a:rPr lang="en-US" sz="1100" dirty="0" smtClean="0">
                          <a:solidFill>
                            <a:schemeClr val="tx1"/>
                          </a:solidFill>
                        </a:rPr>
                        <a:t>Review</a:t>
                      </a:r>
                      <a:r>
                        <a:rPr lang="en-US" sz="1100" baseline="0" dirty="0" smtClean="0">
                          <a:solidFill>
                            <a:schemeClr val="tx1"/>
                          </a:solidFill>
                        </a:rPr>
                        <a:t> of Ralph Lane’s account of 1585-86 colony found at </a:t>
                      </a:r>
                      <a:r>
                        <a:rPr lang="en-US" sz="1100" baseline="0" dirty="0" smtClean="0">
                          <a:solidFill>
                            <a:schemeClr val="tx1"/>
                          </a:solidFill>
                          <a:hlinkClick r:id="rId2"/>
                        </a:rPr>
                        <a:t>http://www.nationalcenter.org/ColonyofRoanoke.html</a:t>
                      </a:r>
                      <a:endParaRPr lang="en-US" sz="1100" baseline="0" dirty="0" smtClean="0">
                        <a:solidFill>
                          <a:schemeClr val="tx1"/>
                        </a:solidFill>
                      </a:endParaRPr>
                    </a:p>
                    <a:p>
                      <a:pPr marL="228600" indent="-228600">
                        <a:buAutoNum type="alphaLcPeriod"/>
                      </a:pPr>
                      <a:r>
                        <a:rPr lang="en-US" sz="1100" baseline="0" dirty="0" smtClean="0">
                          <a:solidFill>
                            <a:schemeClr val="tx1"/>
                          </a:solidFill>
                        </a:rPr>
                        <a:t>Reading passage on John White’s New World artwork from </a:t>
                      </a:r>
                      <a:r>
                        <a:rPr lang="en-US" sz="1100" baseline="0" dirty="0" err="1" smtClean="0">
                          <a:solidFill>
                            <a:schemeClr val="tx1"/>
                          </a:solidFill>
                        </a:rPr>
                        <a:t>Tarheel</a:t>
                      </a:r>
                      <a:r>
                        <a:rPr lang="en-US" sz="1100" baseline="0" dirty="0" smtClean="0">
                          <a:solidFill>
                            <a:schemeClr val="tx1"/>
                          </a:solidFill>
                        </a:rPr>
                        <a:t> Junior Historian found at </a:t>
                      </a:r>
                      <a:r>
                        <a:rPr lang="en-US" sz="1100" baseline="0" dirty="0" smtClean="0">
                          <a:solidFill>
                            <a:schemeClr val="tx1"/>
                          </a:solidFill>
                          <a:hlinkClick r:id="rId3"/>
                        </a:rPr>
                        <a:t>http://www.ncmuseumofhistory.org/collateral/articles/art.of.john.white.pdf</a:t>
                      </a:r>
                      <a:endParaRPr lang="en-US" sz="1100" baseline="0" dirty="0" smtClean="0">
                        <a:solidFill>
                          <a:schemeClr val="tx1"/>
                        </a:solidFill>
                      </a:endParaRPr>
                    </a:p>
                    <a:p>
                      <a:pPr marL="228600" indent="-228600">
                        <a:buNone/>
                      </a:pPr>
                      <a:r>
                        <a:rPr lang="en-US" sz="1100" dirty="0" smtClean="0">
                          <a:solidFill>
                            <a:schemeClr val="tx1"/>
                          </a:solidFill>
                        </a:rPr>
                        <a:t>Etc.</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r>
                        <a:rPr lang="en-US" sz="1100" dirty="0" smtClean="0">
                          <a:solidFill>
                            <a:schemeClr val="tx1"/>
                          </a:solidFill>
                        </a:rPr>
                        <a:t>Students will grade Sir Walter Raleigh</a:t>
                      </a:r>
                      <a:r>
                        <a:rPr lang="en-US" sz="1100" baseline="0" dirty="0" smtClean="0">
                          <a:solidFill>
                            <a:schemeClr val="tx1"/>
                          </a:solidFill>
                        </a:rPr>
                        <a:t> on his success or failure to establish a permanent settlement at Roanoke.  They must cite three reasons why he received the grade he received and provide one reason each for the why the grade was not higher and why it was not lower.</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591947">
                <a:tc gridSpan="3">
                  <a:txBody>
                    <a:bodyPr/>
                    <a:lstStyle/>
                    <a:p>
                      <a:r>
                        <a:rPr lang="en-US" sz="1100" b="1" dirty="0" smtClean="0">
                          <a:solidFill>
                            <a:schemeClr val="tx1"/>
                          </a:solidFill>
                        </a:rPr>
                        <a:t>Lesson one vocabulary</a:t>
                      </a:r>
                    </a:p>
                    <a:p>
                      <a:r>
                        <a:rPr lang="en-US" sz="1100" b="0" kern="1200" dirty="0" smtClean="0">
                          <a:solidFill>
                            <a:schemeClr val="tx1"/>
                          </a:solidFill>
                          <a:latin typeface="+mn-lt"/>
                          <a:ea typeface="+mn-ea"/>
                          <a:cs typeface="+mn-cs"/>
                        </a:rPr>
                        <a:t>Armada; Cash</a:t>
                      </a:r>
                      <a:r>
                        <a:rPr lang="en-US" sz="1100" b="0" kern="1200" baseline="0" dirty="0" smtClean="0">
                          <a:solidFill>
                            <a:schemeClr val="tx1"/>
                          </a:solidFill>
                          <a:latin typeface="+mn-lt"/>
                          <a:ea typeface="+mn-ea"/>
                          <a:cs typeface="+mn-cs"/>
                        </a:rPr>
                        <a:t> crop; </a:t>
                      </a:r>
                      <a:r>
                        <a:rPr lang="en-US" sz="1100" b="0" kern="1200" dirty="0" smtClean="0">
                          <a:solidFill>
                            <a:schemeClr val="tx1"/>
                          </a:solidFill>
                          <a:latin typeface="+mn-lt"/>
                          <a:ea typeface="+mn-ea"/>
                          <a:cs typeface="+mn-cs"/>
                        </a:rPr>
                        <a:t>Charter; Colonization; Expedition; Privateer; Subsistence crop</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100" b="1" dirty="0" smtClean="0">
                          <a:solidFill>
                            <a:schemeClr val="tx1"/>
                          </a:solidFill>
                        </a:rPr>
                        <a:t>Lesson one language function</a:t>
                      </a:r>
                    </a:p>
                    <a:p>
                      <a:r>
                        <a:rPr lang="en-US" sz="1100" dirty="0" smtClean="0">
                          <a:solidFill>
                            <a:schemeClr val="tx1"/>
                          </a:solidFill>
                        </a:rPr>
                        <a:t>Analyze; Compare/contrast;</a:t>
                      </a:r>
                      <a:r>
                        <a:rPr lang="en-US" sz="1100" baseline="0" dirty="0" smtClean="0">
                          <a:solidFill>
                            <a:schemeClr val="tx1"/>
                          </a:solidFill>
                        </a:rPr>
                        <a:t> evaluate</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2694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dk1"/>
                          </a:solidFill>
                          <a:effectLst/>
                          <a:latin typeface="+mn-lt"/>
                          <a:ea typeface="+mn-ea"/>
                          <a:cs typeface="+mn-cs"/>
                        </a:rPr>
                        <a:t>Planned differentiation using Gardner’s Multiple Intelligences:</a:t>
                      </a:r>
                      <a:endParaRPr lang="en-US" sz="1100" kern="1200" dirty="0" smtClean="0">
                        <a:solidFill>
                          <a:schemeClr val="dk1"/>
                        </a:solidFill>
                        <a:effectLst/>
                        <a:latin typeface="+mn-lt"/>
                        <a:ea typeface="+mn-ea"/>
                        <a:cs typeface="+mn-cs"/>
                      </a:endParaRPr>
                    </a:p>
                    <a:p>
                      <a:r>
                        <a:rPr lang="en-US" sz="1100" dirty="0" smtClean="0">
                          <a:solidFill>
                            <a:schemeClr val="tx1"/>
                          </a:solidFill>
                        </a:rPr>
                        <a:t>Visual spatial – timeline</a:t>
                      </a:r>
                      <a:r>
                        <a:rPr lang="en-US" sz="1100" baseline="0" dirty="0" smtClean="0">
                          <a:solidFill>
                            <a:schemeClr val="tx1"/>
                          </a:solidFill>
                        </a:rPr>
                        <a:t> of colonies</a:t>
                      </a:r>
                      <a:endParaRPr lang="en-US" sz="1100" dirty="0" smtClean="0">
                        <a:solidFill>
                          <a:schemeClr val="tx1"/>
                        </a:solidFill>
                      </a:endParaRPr>
                    </a:p>
                    <a:p>
                      <a:r>
                        <a:rPr lang="en-US" sz="1100" dirty="0" smtClean="0">
                          <a:solidFill>
                            <a:schemeClr val="tx1"/>
                          </a:solidFill>
                        </a:rPr>
                        <a:t>Linguistic – lecture on Roanoke colonies</a:t>
                      </a:r>
                    </a:p>
                    <a:p>
                      <a:r>
                        <a:rPr lang="en-US" sz="1100" dirty="0" smtClean="0">
                          <a:solidFill>
                            <a:schemeClr val="tx1"/>
                          </a:solidFill>
                        </a:rPr>
                        <a:t>Interpersonal – think-pair-share activity during lecture</a:t>
                      </a:r>
                    </a:p>
                    <a:p>
                      <a:r>
                        <a:rPr lang="en-US" sz="1100" dirty="0" smtClean="0">
                          <a:solidFill>
                            <a:schemeClr val="tx1"/>
                          </a:solidFill>
                        </a:rPr>
                        <a:t>Intrapersonal - </a:t>
                      </a:r>
                      <a:r>
                        <a:rPr lang="en-US" sz="1100" baseline="0" dirty="0" smtClean="0">
                          <a:solidFill>
                            <a:schemeClr val="tx1"/>
                          </a:solidFill>
                        </a:rPr>
                        <a:t> formative assessment – reflection on why they believed he should have received the grade he received</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06391531"/>
              </p:ext>
            </p:extLst>
          </p:nvPr>
        </p:nvGraphicFramePr>
        <p:xfrm>
          <a:off x="304800" y="228600"/>
          <a:ext cx="8305800" cy="6107302"/>
        </p:xfrm>
        <a:graphic>
          <a:graphicData uri="http://schemas.openxmlformats.org/drawingml/2006/table">
            <a:tbl>
              <a:tblPr firstRow="1" bandRow="1">
                <a:tableStyleId>{5C22544A-7EE6-4342-B048-85BDC9FD1C3A}</a:tableStyleId>
              </a:tblPr>
              <a:tblGrid>
                <a:gridCol w="1230489"/>
                <a:gridCol w="1768828"/>
                <a:gridCol w="1153583"/>
                <a:gridCol w="2247900"/>
                <a:gridCol w="228600"/>
                <a:gridCol w="1676400"/>
              </a:tblGrid>
              <a:tr h="489618">
                <a:tc>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topic</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essential question</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Specific common core/essential standard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 instructional activities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dirty="0" smtClean="0">
                          <a:solidFill>
                            <a:schemeClr val="tx1"/>
                          </a:solidFill>
                          <a:latin typeface="Calibri"/>
                          <a:ea typeface="Calibri"/>
                          <a:cs typeface="Times New Roman"/>
                        </a:rPr>
                        <a:t>Formative</a:t>
                      </a:r>
                      <a:r>
                        <a:rPr lang="en-US" sz="1100" baseline="0" dirty="0" smtClean="0">
                          <a:solidFill>
                            <a:schemeClr val="tx1"/>
                          </a:solidFill>
                          <a:latin typeface="Calibri"/>
                          <a:ea typeface="Calibri"/>
                          <a:cs typeface="Times New Roman"/>
                        </a:rPr>
                        <a:t> assessments</a:t>
                      </a:r>
                      <a:endParaRPr lang="en-US" sz="110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6587">
                <a:tc>
                  <a:txBody>
                    <a:bodyPr/>
                    <a:lstStyle/>
                    <a:p>
                      <a:r>
                        <a:rPr lang="en-US" sz="1100" dirty="0" smtClean="0">
                          <a:solidFill>
                            <a:schemeClr val="tx1"/>
                          </a:solidFill>
                        </a:rPr>
                        <a:t>Lesson</a:t>
                      </a:r>
                      <a:r>
                        <a:rPr lang="en-US" sz="1100" baseline="0" dirty="0" smtClean="0">
                          <a:solidFill>
                            <a:schemeClr val="tx1"/>
                          </a:solidFill>
                        </a:rPr>
                        <a:t> 1</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lphaLcParenBoth"/>
                      </a:pPr>
                      <a:r>
                        <a:rPr lang="en-US" sz="1100" dirty="0" smtClean="0">
                          <a:solidFill>
                            <a:schemeClr val="tx1"/>
                          </a:solidFill>
                        </a:rPr>
                        <a:t>Roanoke Colonies</a:t>
                      </a:r>
                    </a:p>
                    <a:p>
                      <a:pPr marL="228600" indent="-228600">
                        <a:buAutoNum type="alphaLcParenBoth"/>
                      </a:pPr>
                      <a:r>
                        <a:rPr lang="en-US" sz="1100" dirty="0" smtClean="0">
                          <a:solidFill>
                            <a:schemeClr val="tx1"/>
                          </a:solidFill>
                        </a:rPr>
                        <a:t>In what ways might the lessons of Roanoke have been used by England to create plans for future</a:t>
                      </a:r>
                      <a:r>
                        <a:rPr lang="en-US" sz="1100" baseline="0" dirty="0" smtClean="0">
                          <a:solidFill>
                            <a:schemeClr val="tx1"/>
                          </a:solidFill>
                        </a:rPr>
                        <a:t> colonization?</a:t>
                      </a:r>
                    </a:p>
                    <a:p>
                      <a:pPr marL="228600" indent="-228600">
                        <a:buAutoNum type="alphaLcParenBoth"/>
                      </a:pPr>
                      <a:r>
                        <a:rPr lang="en-US" sz="1100" baseline="0" dirty="0" smtClean="0">
                          <a:solidFill>
                            <a:schemeClr val="tx1"/>
                          </a:solidFill>
                        </a:rPr>
                        <a:t>CCSS – Social studies Reading (11-12) #1 and NCES USH.H.2.1</a:t>
                      </a:r>
                    </a:p>
                    <a:p>
                      <a:pPr marL="228600" indent="-228600">
                        <a:buAutoNum type="alphaLcParenBoth"/>
                      </a:pPr>
                      <a:endParaRPr lang="en-US" sz="1100" baseline="0" dirty="0" smtClean="0">
                        <a:solidFill>
                          <a:schemeClr val="tx1"/>
                        </a:solidFill>
                      </a:endParaRPr>
                    </a:p>
                    <a:p>
                      <a:pPr marL="228600" indent="-228600">
                        <a:buAutoNum type="alphaLcParenBoth"/>
                      </a:pP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228600" indent="-228600">
                        <a:buAutoNum type="arabicPeriod"/>
                      </a:pPr>
                      <a:r>
                        <a:rPr lang="en-US" sz="1100" dirty="0" smtClean="0">
                          <a:solidFill>
                            <a:schemeClr val="tx1"/>
                          </a:solidFill>
                        </a:rPr>
                        <a:t>Presentation</a:t>
                      </a:r>
                      <a:r>
                        <a:rPr lang="en-US" sz="1100" baseline="0" dirty="0" smtClean="0">
                          <a:solidFill>
                            <a:schemeClr val="tx1"/>
                          </a:solidFill>
                        </a:rPr>
                        <a:t> </a:t>
                      </a:r>
                      <a:r>
                        <a:rPr lang="en-US" sz="1100" dirty="0" smtClean="0">
                          <a:solidFill>
                            <a:schemeClr val="tx1"/>
                          </a:solidFill>
                        </a:rPr>
                        <a:t>of</a:t>
                      </a:r>
                      <a:r>
                        <a:rPr lang="en-US" sz="1100" baseline="0" dirty="0" smtClean="0">
                          <a:solidFill>
                            <a:schemeClr val="tx1"/>
                          </a:solidFill>
                        </a:rPr>
                        <a:t> timeline</a:t>
                      </a:r>
                      <a:r>
                        <a:rPr lang="en-US" sz="1100" dirty="0" smtClean="0">
                          <a:solidFill>
                            <a:schemeClr val="tx1"/>
                          </a:solidFill>
                        </a:rPr>
                        <a:t>  of Roanoke Colonies</a:t>
                      </a:r>
                    </a:p>
                    <a:p>
                      <a:pPr marL="228600" indent="-228600">
                        <a:buAutoNum type="arabicPeriod"/>
                      </a:pPr>
                      <a:r>
                        <a:rPr lang="en-US" sz="1100" dirty="0" smtClean="0">
                          <a:solidFill>
                            <a:schemeClr val="tx1"/>
                          </a:solidFill>
                        </a:rPr>
                        <a:t>Whole class analysis of following primary and secondary accounts of Roanoke:</a:t>
                      </a:r>
                    </a:p>
                    <a:p>
                      <a:pPr marL="228600" indent="-228600">
                        <a:buAutoNum type="alphaLcPeriod"/>
                      </a:pPr>
                      <a:r>
                        <a:rPr lang="en-US" sz="1100" dirty="0" smtClean="0">
                          <a:solidFill>
                            <a:schemeClr val="tx1"/>
                          </a:solidFill>
                        </a:rPr>
                        <a:t>Review</a:t>
                      </a:r>
                      <a:r>
                        <a:rPr lang="en-US" sz="1100" baseline="0" dirty="0" smtClean="0">
                          <a:solidFill>
                            <a:schemeClr val="tx1"/>
                          </a:solidFill>
                        </a:rPr>
                        <a:t> of Ralph Lane’s account of 1585-86 colony found at </a:t>
                      </a:r>
                      <a:r>
                        <a:rPr lang="en-US" sz="1100" baseline="0" dirty="0" smtClean="0">
                          <a:solidFill>
                            <a:schemeClr val="tx1"/>
                          </a:solidFill>
                          <a:hlinkClick r:id="rId2"/>
                        </a:rPr>
                        <a:t>http://www.nationalcenter.org/ColonyofRoanoke.html</a:t>
                      </a:r>
                      <a:endParaRPr lang="en-US" sz="1100" baseline="0" dirty="0" smtClean="0">
                        <a:solidFill>
                          <a:schemeClr val="tx1"/>
                        </a:solidFill>
                      </a:endParaRPr>
                    </a:p>
                    <a:p>
                      <a:pPr marL="228600" indent="-228600">
                        <a:buAutoNum type="alphaLcPeriod"/>
                      </a:pPr>
                      <a:r>
                        <a:rPr lang="en-US" sz="1100" baseline="0" dirty="0" smtClean="0">
                          <a:solidFill>
                            <a:schemeClr val="tx1"/>
                          </a:solidFill>
                        </a:rPr>
                        <a:t>Reading passage on John White’s New World artwork from </a:t>
                      </a:r>
                      <a:r>
                        <a:rPr lang="en-US" sz="1100" baseline="0" dirty="0" err="1" smtClean="0">
                          <a:solidFill>
                            <a:schemeClr val="tx1"/>
                          </a:solidFill>
                        </a:rPr>
                        <a:t>Tarheel</a:t>
                      </a:r>
                      <a:r>
                        <a:rPr lang="en-US" sz="1100" baseline="0" dirty="0" smtClean="0">
                          <a:solidFill>
                            <a:schemeClr val="tx1"/>
                          </a:solidFill>
                        </a:rPr>
                        <a:t> Junior Historian found at </a:t>
                      </a:r>
                      <a:r>
                        <a:rPr lang="en-US" sz="1100" baseline="0" dirty="0" smtClean="0">
                          <a:solidFill>
                            <a:schemeClr val="tx1"/>
                          </a:solidFill>
                          <a:hlinkClick r:id="rId3"/>
                        </a:rPr>
                        <a:t>http://www.ncmuseumofhistory.org/collateral/articles/art.of.john.white.pdf</a:t>
                      </a:r>
                      <a:endParaRPr lang="en-US" sz="1100" baseline="0" dirty="0" smtClean="0">
                        <a:solidFill>
                          <a:schemeClr val="tx1"/>
                        </a:solidFill>
                      </a:endParaRPr>
                    </a:p>
                    <a:p>
                      <a:pPr marL="228600" indent="-228600">
                        <a:buNone/>
                      </a:pPr>
                      <a:r>
                        <a:rPr lang="en-US" sz="1100" dirty="0" smtClean="0">
                          <a:solidFill>
                            <a:schemeClr val="tx1"/>
                          </a:solidFill>
                        </a:rPr>
                        <a:t>Etc.</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Students will grade Sir Walter Raleigh</a:t>
                      </a:r>
                      <a:r>
                        <a:rPr lang="en-US" sz="1100" baseline="0" dirty="0" smtClean="0">
                          <a:solidFill>
                            <a:schemeClr val="tx1"/>
                          </a:solidFill>
                        </a:rPr>
                        <a:t> on his success or failure to establish a permanent settlement at Roanoke.  They must cite three reasons why he received the grade he received and provide one reason each for the why the grade was not higher and why it was not lower.</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1947">
                <a:tc gridSpan="3">
                  <a:txBody>
                    <a:bodyPr/>
                    <a:lstStyle/>
                    <a:p>
                      <a:r>
                        <a:rPr lang="en-US" sz="1100" b="1" dirty="0" smtClean="0">
                          <a:solidFill>
                            <a:schemeClr val="tx1"/>
                          </a:solidFill>
                        </a:rPr>
                        <a:t>Lesson one vocabulary</a:t>
                      </a:r>
                    </a:p>
                    <a:p>
                      <a:r>
                        <a:rPr lang="en-US" sz="1100" b="0" kern="1200" dirty="0" smtClean="0">
                          <a:solidFill>
                            <a:schemeClr val="tx1"/>
                          </a:solidFill>
                          <a:latin typeface="+mn-lt"/>
                          <a:ea typeface="+mn-ea"/>
                          <a:cs typeface="+mn-cs"/>
                        </a:rPr>
                        <a:t>Armada; Cash</a:t>
                      </a:r>
                      <a:r>
                        <a:rPr lang="en-US" sz="1100" b="0" kern="1200" baseline="0" dirty="0" smtClean="0">
                          <a:solidFill>
                            <a:schemeClr val="tx1"/>
                          </a:solidFill>
                          <a:latin typeface="+mn-lt"/>
                          <a:ea typeface="+mn-ea"/>
                          <a:cs typeface="+mn-cs"/>
                        </a:rPr>
                        <a:t> crop; </a:t>
                      </a:r>
                      <a:r>
                        <a:rPr lang="en-US" sz="1100" b="0" kern="1200" dirty="0" smtClean="0">
                          <a:solidFill>
                            <a:schemeClr val="tx1"/>
                          </a:solidFill>
                          <a:latin typeface="+mn-lt"/>
                          <a:ea typeface="+mn-ea"/>
                          <a:cs typeface="+mn-cs"/>
                        </a:rPr>
                        <a:t>Charter; Colonization; Expedition; Privateer; Subsistence crop</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US" sz="1100" b="1" dirty="0" smtClean="0">
                          <a:solidFill>
                            <a:schemeClr val="tx1"/>
                          </a:solidFill>
                        </a:rPr>
                        <a:t>Lesson one language function</a:t>
                      </a:r>
                    </a:p>
                    <a:p>
                      <a:r>
                        <a:rPr lang="en-US" sz="1100" dirty="0" smtClean="0">
                          <a:solidFill>
                            <a:schemeClr val="tx1"/>
                          </a:solidFill>
                        </a:rPr>
                        <a:t>Analyze; Compare/contrast;</a:t>
                      </a:r>
                      <a:r>
                        <a:rPr lang="en-US" sz="1100" baseline="0" dirty="0" smtClean="0">
                          <a:solidFill>
                            <a:schemeClr val="tx1"/>
                          </a:solidFill>
                        </a:rPr>
                        <a:t> evaluate</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26940">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dk1"/>
                          </a:solidFill>
                          <a:effectLst/>
                          <a:latin typeface="+mn-lt"/>
                          <a:ea typeface="+mn-ea"/>
                          <a:cs typeface="+mn-cs"/>
                        </a:rPr>
                        <a:t>Planned differentiation using Gardner’s Multiple Intelligences:</a:t>
                      </a:r>
                      <a:endParaRPr lang="en-US" sz="1100" kern="1200" dirty="0" smtClean="0">
                        <a:solidFill>
                          <a:schemeClr val="dk1"/>
                        </a:solidFill>
                        <a:effectLst/>
                        <a:latin typeface="+mn-lt"/>
                        <a:ea typeface="+mn-ea"/>
                        <a:cs typeface="+mn-cs"/>
                      </a:endParaRPr>
                    </a:p>
                    <a:p>
                      <a:r>
                        <a:rPr lang="en-US" sz="1100" dirty="0" smtClean="0">
                          <a:solidFill>
                            <a:schemeClr val="tx1"/>
                          </a:solidFill>
                        </a:rPr>
                        <a:t>Visual spatial – timeline</a:t>
                      </a:r>
                      <a:r>
                        <a:rPr lang="en-US" sz="1100" baseline="0" dirty="0" smtClean="0">
                          <a:solidFill>
                            <a:schemeClr val="tx1"/>
                          </a:solidFill>
                        </a:rPr>
                        <a:t> of colonies</a:t>
                      </a:r>
                      <a:endParaRPr lang="en-US" sz="1100" dirty="0" smtClean="0">
                        <a:solidFill>
                          <a:schemeClr val="tx1"/>
                        </a:solidFill>
                      </a:endParaRPr>
                    </a:p>
                    <a:p>
                      <a:r>
                        <a:rPr lang="en-US" sz="1100" dirty="0" smtClean="0">
                          <a:solidFill>
                            <a:schemeClr val="tx1"/>
                          </a:solidFill>
                        </a:rPr>
                        <a:t>Linguistic – lecture on Roanoke colonies</a:t>
                      </a:r>
                    </a:p>
                    <a:p>
                      <a:r>
                        <a:rPr lang="en-US" sz="1100" dirty="0" smtClean="0">
                          <a:solidFill>
                            <a:schemeClr val="tx1"/>
                          </a:solidFill>
                        </a:rPr>
                        <a:t>Interpersonal – think-pair-share activity during lecture</a:t>
                      </a:r>
                    </a:p>
                    <a:p>
                      <a:r>
                        <a:rPr lang="en-US" sz="1100" dirty="0" smtClean="0">
                          <a:solidFill>
                            <a:schemeClr val="tx1"/>
                          </a:solidFill>
                        </a:rPr>
                        <a:t>Intrapersonal - </a:t>
                      </a:r>
                      <a:r>
                        <a:rPr lang="en-US" sz="1100" baseline="0" dirty="0" smtClean="0">
                          <a:solidFill>
                            <a:schemeClr val="tx1"/>
                          </a:solidFill>
                        </a:rPr>
                        <a:t> formative assessment – reflection on why they believed he should have received the grade he received</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Left Arrow Callout 6"/>
          <p:cNvSpPr/>
          <p:nvPr/>
        </p:nvSpPr>
        <p:spPr>
          <a:xfrm>
            <a:off x="2819400" y="304800"/>
            <a:ext cx="6096000" cy="4495800"/>
          </a:xfrm>
          <a:prstGeom prst="lef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105400" y="304800"/>
            <a:ext cx="3657600" cy="4524316"/>
          </a:xfrm>
          <a:prstGeom prst="rect">
            <a:avLst/>
          </a:prstGeom>
          <a:noFill/>
        </p:spPr>
        <p:txBody>
          <a:bodyPr wrap="square" rtlCol="0">
            <a:spAutoFit/>
          </a:bodyPr>
          <a:lstStyle/>
          <a:p>
            <a:r>
              <a:rPr lang="en-US" dirty="0">
                <a:solidFill>
                  <a:schemeClr val="bg1"/>
                </a:solidFill>
              </a:rPr>
              <a:t>From our content outline, we must now divide the content topics or skill sets into individual lessons.  After determining the topic for each lesson, an essential question (usually a conceptual or “big picture” question that sets the focus for the entire lesson) should be drafted to guide the direction of the lesson.  This topic, the corresponding essential question, and the remainder of the lesson (activities, academic language, assessments) should be directly and overtly linked to an identified standard or clarifying objective from the CCSS and NCES.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1</a:t>
            </a:r>
            <a:endParaRPr lang="en-US" dirty="0"/>
          </a:p>
        </p:txBody>
      </p:sp>
      <p:sp>
        <p:nvSpPr>
          <p:cNvPr id="3" name="Content Placeholder 2"/>
          <p:cNvSpPr>
            <a:spLocks noGrp="1"/>
          </p:cNvSpPr>
          <p:nvPr>
            <p:ph idx="1"/>
          </p:nvPr>
        </p:nvSpPr>
        <p:spPr/>
        <p:txBody>
          <a:bodyPr/>
          <a:lstStyle/>
          <a:p>
            <a:r>
              <a:rPr lang="en-US" dirty="0" smtClean="0"/>
              <a:t>At this phase of unit development it is necessary for teacher candidates to determine what standards and related objectives will be the focus of the unit</a:t>
            </a:r>
          </a:p>
          <a:p>
            <a:r>
              <a:rPr lang="en-US" dirty="0" smtClean="0"/>
              <a:t>Selection of the standards and clarifying objectives must take root in general CCSS in reading, writing, or math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1239656658"/>
              </p:ext>
            </p:extLst>
          </p:nvPr>
        </p:nvGraphicFramePr>
        <p:xfrm>
          <a:off x="381000" y="381000"/>
          <a:ext cx="8077200" cy="6107302"/>
        </p:xfrm>
        <a:graphic>
          <a:graphicData uri="http://schemas.openxmlformats.org/drawingml/2006/table">
            <a:tbl>
              <a:tblPr firstRow="1" bandRow="1">
                <a:tableStyleId>{5C22544A-7EE6-4342-B048-85BDC9FD1C3A}</a:tableStyleId>
              </a:tblPr>
              <a:tblGrid>
                <a:gridCol w="1230489"/>
                <a:gridCol w="1768828"/>
                <a:gridCol w="1153583"/>
                <a:gridCol w="2247900"/>
                <a:gridCol w="1676400"/>
              </a:tblGrid>
              <a:tr h="489618">
                <a:tc>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topic</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essential question</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Specific common core/essential standard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 instructional activities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nSpc>
                          <a:spcPct val="115000"/>
                        </a:lnSpc>
                        <a:spcBef>
                          <a:spcPts val="0"/>
                        </a:spcBef>
                        <a:spcAft>
                          <a:spcPts val="0"/>
                        </a:spcAft>
                      </a:pPr>
                      <a:r>
                        <a:rPr lang="en-US" sz="1100" dirty="0" smtClean="0">
                          <a:solidFill>
                            <a:schemeClr val="tx1"/>
                          </a:solidFill>
                          <a:latin typeface="Calibri"/>
                          <a:ea typeface="Calibri"/>
                          <a:cs typeface="Times New Roman"/>
                        </a:rPr>
                        <a:t>Formative</a:t>
                      </a:r>
                      <a:r>
                        <a:rPr lang="en-US" sz="1100" baseline="0" dirty="0" smtClean="0">
                          <a:solidFill>
                            <a:schemeClr val="tx1"/>
                          </a:solidFill>
                          <a:latin typeface="Calibri"/>
                          <a:ea typeface="Calibri"/>
                          <a:cs typeface="Times New Roman"/>
                        </a:rPr>
                        <a:t> assessments</a:t>
                      </a:r>
                      <a:endParaRPr lang="en-US" sz="110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426587">
                <a:tc>
                  <a:txBody>
                    <a:bodyPr/>
                    <a:lstStyle/>
                    <a:p>
                      <a:r>
                        <a:rPr lang="en-US" sz="1100" dirty="0" smtClean="0">
                          <a:solidFill>
                            <a:schemeClr val="tx1"/>
                          </a:solidFill>
                        </a:rPr>
                        <a:t>Lesson</a:t>
                      </a:r>
                      <a:r>
                        <a:rPr lang="en-US" sz="1100" baseline="0" dirty="0" smtClean="0">
                          <a:solidFill>
                            <a:schemeClr val="tx1"/>
                          </a:solidFill>
                        </a:rPr>
                        <a:t> 1</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lphaLcParenBoth"/>
                      </a:pPr>
                      <a:r>
                        <a:rPr lang="en-US" sz="1100" dirty="0" smtClean="0">
                          <a:solidFill>
                            <a:schemeClr val="tx1"/>
                          </a:solidFill>
                        </a:rPr>
                        <a:t>Roanoke Colonies</a:t>
                      </a:r>
                    </a:p>
                    <a:p>
                      <a:pPr marL="228600" indent="-228600">
                        <a:buAutoNum type="alphaLcParenBoth"/>
                      </a:pPr>
                      <a:r>
                        <a:rPr lang="en-US" sz="1100" dirty="0" smtClean="0">
                          <a:solidFill>
                            <a:schemeClr val="tx1"/>
                          </a:solidFill>
                        </a:rPr>
                        <a:t>In what ways might the lessons of Roanoke have been used by England to create plans for future</a:t>
                      </a:r>
                      <a:r>
                        <a:rPr lang="en-US" sz="1100" baseline="0" dirty="0" smtClean="0">
                          <a:solidFill>
                            <a:schemeClr val="tx1"/>
                          </a:solidFill>
                        </a:rPr>
                        <a:t> colonization?</a:t>
                      </a:r>
                    </a:p>
                    <a:p>
                      <a:pPr marL="228600" indent="-228600">
                        <a:buAutoNum type="alphaLcParenBoth"/>
                      </a:pPr>
                      <a:r>
                        <a:rPr lang="en-US" sz="1100" baseline="0" dirty="0" smtClean="0">
                          <a:solidFill>
                            <a:schemeClr val="tx1"/>
                          </a:solidFill>
                        </a:rPr>
                        <a:t>CCSS – Social studies Reading (11-12) #1 and NCES USH.H.2.1</a:t>
                      </a:r>
                    </a:p>
                    <a:p>
                      <a:pPr marL="228600" indent="-228600">
                        <a:buAutoNum type="alphaLcParenBoth"/>
                      </a:pPr>
                      <a:endParaRPr lang="en-US" sz="1100" baseline="0" dirty="0" smtClean="0">
                        <a:solidFill>
                          <a:schemeClr val="tx1"/>
                        </a:solidFill>
                      </a:endParaRPr>
                    </a:p>
                    <a:p>
                      <a:pPr marL="228600" indent="-228600">
                        <a:buAutoNum type="alphaLcParenBoth"/>
                      </a:pP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228600" indent="-228600">
                        <a:buAutoNum type="arabicPeriod"/>
                      </a:pPr>
                      <a:r>
                        <a:rPr lang="en-US" sz="1100" dirty="0" smtClean="0">
                          <a:solidFill>
                            <a:schemeClr val="tx1"/>
                          </a:solidFill>
                        </a:rPr>
                        <a:t>Presentation</a:t>
                      </a:r>
                      <a:r>
                        <a:rPr lang="en-US" sz="1100" baseline="0" dirty="0" smtClean="0">
                          <a:solidFill>
                            <a:schemeClr val="tx1"/>
                          </a:solidFill>
                        </a:rPr>
                        <a:t> </a:t>
                      </a:r>
                      <a:r>
                        <a:rPr lang="en-US" sz="1100" dirty="0" smtClean="0">
                          <a:solidFill>
                            <a:schemeClr val="tx1"/>
                          </a:solidFill>
                        </a:rPr>
                        <a:t>of</a:t>
                      </a:r>
                      <a:r>
                        <a:rPr lang="en-US" sz="1100" baseline="0" dirty="0" smtClean="0">
                          <a:solidFill>
                            <a:schemeClr val="tx1"/>
                          </a:solidFill>
                        </a:rPr>
                        <a:t> timeline</a:t>
                      </a:r>
                      <a:r>
                        <a:rPr lang="en-US" sz="1100" dirty="0" smtClean="0">
                          <a:solidFill>
                            <a:schemeClr val="tx1"/>
                          </a:solidFill>
                        </a:rPr>
                        <a:t>  of Roanoke Colonies</a:t>
                      </a:r>
                    </a:p>
                    <a:p>
                      <a:pPr marL="228600" indent="-228600">
                        <a:buAutoNum type="arabicPeriod"/>
                      </a:pPr>
                      <a:r>
                        <a:rPr lang="en-US" sz="1100" dirty="0" smtClean="0">
                          <a:solidFill>
                            <a:schemeClr val="tx1"/>
                          </a:solidFill>
                        </a:rPr>
                        <a:t>Whole class analysis of following primary and secondary accounts of Roanoke:</a:t>
                      </a:r>
                    </a:p>
                    <a:p>
                      <a:pPr marL="228600" indent="-228600">
                        <a:buAutoNum type="alphaLcPeriod"/>
                      </a:pPr>
                      <a:r>
                        <a:rPr lang="en-US" sz="1100" dirty="0" smtClean="0">
                          <a:solidFill>
                            <a:schemeClr val="tx1"/>
                          </a:solidFill>
                        </a:rPr>
                        <a:t>Review</a:t>
                      </a:r>
                      <a:r>
                        <a:rPr lang="en-US" sz="1100" baseline="0" dirty="0" smtClean="0">
                          <a:solidFill>
                            <a:schemeClr val="tx1"/>
                          </a:solidFill>
                        </a:rPr>
                        <a:t> of Ralph Lane’s account of 1585-86 colony found at </a:t>
                      </a:r>
                      <a:r>
                        <a:rPr lang="en-US" sz="1100" baseline="0" dirty="0" smtClean="0">
                          <a:solidFill>
                            <a:schemeClr val="tx1"/>
                          </a:solidFill>
                          <a:hlinkClick r:id="rId2"/>
                        </a:rPr>
                        <a:t>http://www.nationalcenter.org/ColonyofRoanoke.html</a:t>
                      </a:r>
                      <a:endParaRPr lang="en-US" sz="1100" baseline="0" dirty="0" smtClean="0">
                        <a:solidFill>
                          <a:schemeClr val="tx1"/>
                        </a:solidFill>
                      </a:endParaRPr>
                    </a:p>
                    <a:p>
                      <a:pPr marL="228600" indent="-228600">
                        <a:buAutoNum type="alphaLcPeriod"/>
                      </a:pPr>
                      <a:r>
                        <a:rPr lang="en-US" sz="1100" baseline="0" dirty="0" smtClean="0">
                          <a:solidFill>
                            <a:schemeClr val="tx1"/>
                          </a:solidFill>
                        </a:rPr>
                        <a:t>Reading passage on John White’s New World artwork from </a:t>
                      </a:r>
                      <a:r>
                        <a:rPr lang="en-US" sz="1100" baseline="0" dirty="0" err="1" smtClean="0">
                          <a:solidFill>
                            <a:schemeClr val="tx1"/>
                          </a:solidFill>
                        </a:rPr>
                        <a:t>Tarheel</a:t>
                      </a:r>
                      <a:r>
                        <a:rPr lang="en-US" sz="1100" baseline="0" dirty="0" smtClean="0">
                          <a:solidFill>
                            <a:schemeClr val="tx1"/>
                          </a:solidFill>
                        </a:rPr>
                        <a:t> Junior Historian found at </a:t>
                      </a:r>
                      <a:r>
                        <a:rPr lang="en-US" sz="1100" baseline="0" dirty="0" smtClean="0">
                          <a:solidFill>
                            <a:schemeClr val="tx1"/>
                          </a:solidFill>
                          <a:hlinkClick r:id="rId3"/>
                        </a:rPr>
                        <a:t>http://www.ncmuseumofhistory.org/collateral/articles/art.of.john.white.pdf</a:t>
                      </a:r>
                      <a:endParaRPr lang="en-US" sz="1100" baseline="0" dirty="0" smtClean="0">
                        <a:solidFill>
                          <a:schemeClr val="tx1"/>
                        </a:solidFill>
                      </a:endParaRPr>
                    </a:p>
                    <a:p>
                      <a:pPr marL="228600" indent="-228600">
                        <a:buNone/>
                      </a:pPr>
                      <a:r>
                        <a:rPr lang="en-US" sz="1100" dirty="0" smtClean="0">
                          <a:solidFill>
                            <a:schemeClr val="tx1"/>
                          </a:solidFill>
                        </a:rPr>
                        <a:t>Etc.</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r>
                        <a:rPr lang="en-US" sz="1100" dirty="0" smtClean="0">
                          <a:solidFill>
                            <a:schemeClr val="tx1"/>
                          </a:solidFill>
                        </a:rPr>
                        <a:t>Students will grade Sir Walter Raleigh</a:t>
                      </a:r>
                      <a:r>
                        <a:rPr lang="en-US" sz="1100" baseline="0" dirty="0" smtClean="0">
                          <a:solidFill>
                            <a:schemeClr val="tx1"/>
                          </a:solidFill>
                        </a:rPr>
                        <a:t> on his success or failure to establish a permanent settlement at Roanoke.  They must cite three reasons why he received the grade he received and provide one reason each for the why the grade was not higher and why it was not lower.</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591947">
                <a:tc gridSpan="3">
                  <a:txBody>
                    <a:bodyPr/>
                    <a:lstStyle/>
                    <a:p>
                      <a:r>
                        <a:rPr lang="en-US" sz="1100" b="1" dirty="0" smtClean="0">
                          <a:solidFill>
                            <a:schemeClr val="tx1"/>
                          </a:solidFill>
                        </a:rPr>
                        <a:t>Lesson one vocabulary</a:t>
                      </a:r>
                    </a:p>
                    <a:p>
                      <a:r>
                        <a:rPr lang="en-US" sz="1100" b="0" kern="1200" dirty="0" smtClean="0">
                          <a:solidFill>
                            <a:schemeClr val="tx1"/>
                          </a:solidFill>
                          <a:latin typeface="+mn-lt"/>
                          <a:ea typeface="+mn-ea"/>
                          <a:cs typeface="+mn-cs"/>
                        </a:rPr>
                        <a:t>Armada; Cash</a:t>
                      </a:r>
                      <a:r>
                        <a:rPr lang="en-US" sz="1100" b="0" kern="1200" baseline="0" dirty="0" smtClean="0">
                          <a:solidFill>
                            <a:schemeClr val="tx1"/>
                          </a:solidFill>
                          <a:latin typeface="+mn-lt"/>
                          <a:ea typeface="+mn-ea"/>
                          <a:cs typeface="+mn-cs"/>
                        </a:rPr>
                        <a:t> crop; </a:t>
                      </a:r>
                      <a:r>
                        <a:rPr lang="en-US" sz="1100" b="0" kern="1200" dirty="0" smtClean="0">
                          <a:solidFill>
                            <a:schemeClr val="tx1"/>
                          </a:solidFill>
                          <a:latin typeface="+mn-lt"/>
                          <a:ea typeface="+mn-ea"/>
                          <a:cs typeface="+mn-cs"/>
                        </a:rPr>
                        <a:t>Charter; Colonization; Expedition; Privateer; Subsistence crop</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100" b="1" dirty="0" smtClean="0">
                          <a:solidFill>
                            <a:schemeClr val="tx1"/>
                          </a:solidFill>
                        </a:rPr>
                        <a:t>Lesson one language function</a:t>
                      </a:r>
                    </a:p>
                    <a:p>
                      <a:r>
                        <a:rPr lang="en-US" sz="1100" dirty="0" smtClean="0">
                          <a:solidFill>
                            <a:schemeClr val="tx1"/>
                          </a:solidFill>
                        </a:rPr>
                        <a:t>Analyze; Compare/contrast;</a:t>
                      </a:r>
                      <a:r>
                        <a:rPr lang="en-US" sz="1100" baseline="0" dirty="0" smtClean="0">
                          <a:solidFill>
                            <a:schemeClr val="tx1"/>
                          </a:solidFill>
                        </a:rPr>
                        <a:t> evaluate</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2694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dk1"/>
                          </a:solidFill>
                          <a:effectLst/>
                          <a:latin typeface="+mn-lt"/>
                          <a:ea typeface="+mn-ea"/>
                          <a:cs typeface="+mn-cs"/>
                        </a:rPr>
                        <a:t>Planned differentiation using Gardner’s Multiple Intelligences:</a:t>
                      </a:r>
                      <a:endParaRPr lang="en-US" sz="1100" kern="1200" dirty="0" smtClean="0">
                        <a:solidFill>
                          <a:schemeClr val="dk1"/>
                        </a:solidFill>
                        <a:effectLst/>
                        <a:latin typeface="+mn-lt"/>
                        <a:ea typeface="+mn-ea"/>
                        <a:cs typeface="+mn-cs"/>
                      </a:endParaRPr>
                    </a:p>
                    <a:p>
                      <a:r>
                        <a:rPr lang="en-US" sz="1100" dirty="0" smtClean="0">
                          <a:solidFill>
                            <a:schemeClr val="tx1"/>
                          </a:solidFill>
                        </a:rPr>
                        <a:t>Visual spatial – timeline</a:t>
                      </a:r>
                      <a:r>
                        <a:rPr lang="en-US" sz="1100" baseline="0" dirty="0" smtClean="0">
                          <a:solidFill>
                            <a:schemeClr val="tx1"/>
                          </a:solidFill>
                        </a:rPr>
                        <a:t> of colonies</a:t>
                      </a:r>
                      <a:endParaRPr lang="en-US" sz="1100" dirty="0" smtClean="0">
                        <a:solidFill>
                          <a:schemeClr val="tx1"/>
                        </a:solidFill>
                      </a:endParaRPr>
                    </a:p>
                    <a:p>
                      <a:r>
                        <a:rPr lang="en-US" sz="1100" dirty="0" smtClean="0">
                          <a:solidFill>
                            <a:schemeClr val="tx1"/>
                          </a:solidFill>
                        </a:rPr>
                        <a:t>Linguistic – lecture on Roanoke colonies</a:t>
                      </a:r>
                    </a:p>
                    <a:p>
                      <a:r>
                        <a:rPr lang="en-US" sz="1100" dirty="0" smtClean="0">
                          <a:solidFill>
                            <a:schemeClr val="tx1"/>
                          </a:solidFill>
                        </a:rPr>
                        <a:t>Interpersonal – think-pair-share activity during lecture</a:t>
                      </a:r>
                    </a:p>
                    <a:p>
                      <a:r>
                        <a:rPr lang="en-US" sz="1100" dirty="0" smtClean="0">
                          <a:solidFill>
                            <a:schemeClr val="tx1"/>
                          </a:solidFill>
                        </a:rPr>
                        <a:t>Intrapersonal - </a:t>
                      </a:r>
                      <a:r>
                        <a:rPr lang="en-US" sz="1100" baseline="0" dirty="0" smtClean="0">
                          <a:solidFill>
                            <a:schemeClr val="tx1"/>
                          </a:solidFill>
                        </a:rPr>
                        <a:t> formative assessment – reflection on why they believed he should have received the grade he received</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ight Arrow Callout 6"/>
          <p:cNvSpPr/>
          <p:nvPr/>
        </p:nvSpPr>
        <p:spPr>
          <a:xfrm>
            <a:off x="914400" y="1600200"/>
            <a:ext cx="6324600" cy="3581400"/>
          </a:xfrm>
          <a:prstGeom prst="rightArrowCallout">
            <a:avLst>
              <a:gd name="adj1" fmla="val 25000"/>
              <a:gd name="adj2" fmla="val 25000"/>
              <a:gd name="adj3" fmla="val 25000"/>
              <a:gd name="adj4" fmla="val 7600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914400" y="1676400"/>
            <a:ext cx="4876800" cy="3416320"/>
          </a:xfrm>
          <a:prstGeom prst="rect">
            <a:avLst/>
          </a:prstGeom>
        </p:spPr>
        <p:txBody>
          <a:bodyPr wrap="square">
            <a:spAutoFit/>
          </a:bodyPr>
          <a:lstStyle/>
          <a:p>
            <a:r>
              <a:rPr lang="en-US" dirty="0">
                <a:solidFill>
                  <a:srgbClr val="FFFFFF"/>
                </a:solidFill>
              </a:rPr>
              <a:t>Once we have </a:t>
            </a:r>
            <a:r>
              <a:rPr lang="en-US" dirty="0" smtClean="0">
                <a:solidFill>
                  <a:srgbClr val="FFFFFF"/>
                </a:solidFill>
              </a:rPr>
              <a:t>organized material to be taught, </a:t>
            </a:r>
            <a:r>
              <a:rPr lang="en-US" dirty="0">
                <a:solidFill>
                  <a:srgbClr val="FFFFFF"/>
                </a:solidFill>
              </a:rPr>
              <a:t>it is important to </a:t>
            </a:r>
            <a:r>
              <a:rPr lang="en-US" dirty="0" smtClean="0">
                <a:solidFill>
                  <a:srgbClr val="FFFFFF"/>
                </a:solidFill>
              </a:rPr>
              <a:t>think about how to assess </a:t>
            </a:r>
            <a:r>
              <a:rPr lang="en-US" dirty="0">
                <a:solidFill>
                  <a:srgbClr val="FFFFFF"/>
                </a:solidFill>
              </a:rPr>
              <a:t>whether or not observable, demonstrable, or measurable learning has taken place.  In order to build from one lesson to the next in a way that will assist students in meeting expectations aligned with the culminating performance task, it is helpful to use </a:t>
            </a:r>
            <a:r>
              <a:rPr lang="en-US" dirty="0" smtClean="0">
                <a:solidFill>
                  <a:srgbClr val="FFFFFF"/>
                </a:solidFill>
              </a:rPr>
              <a:t>a variety of formative assessments </a:t>
            </a:r>
            <a:r>
              <a:rPr lang="en-US" dirty="0">
                <a:solidFill>
                  <a:srgbClr val="FFFFFF"/>
                </a:solidFill>
              </a:rPr>
              <a:t>for each lesson.  Such </a:t>
            </a:r>
            <a:r>
              <a:rPr lang="en-US" dirty="0" smtClean="0">
                <a:solidFill>
                  <a:srgbClr val="FFFFFF"/>
                </a:solidFill>
              </a:rPr>
              <a:t>formative assessments should </a:t>
            </a:r>
            <a:r>
              <a:rPr lang="en-US" dirty="0">
                <a:solidFill>
                  <a:srgbClr val="FFFFFF"/>
                </a:solidFill>
              </a:rPr>
              <a:t>not only align with teaching practice relative to CCSS, but </a:t>
            </a:r>
            <a:r>
              <a:rPr lang="en-US" dirty="0" smtClean="0">
                <a:solidFill>
                  <a:srgbClr val="FFFFFF"/>
                </a:solidFill>
              </a:rPr>
              <a:t>should also </a:t>
            </a:r>
            <a:r>
              <a:rPr lang="en-US" dirty="0">
                <a:solidFill>
                  <a:srgbClr val="FFFFFF"/>
                </a:solidFill>
              </a:rPr>
              <a:t>allow us to assess understanding of  content and process.</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588738873"/>
              </p:ext>
            </p:extLst>
          </p:nvPr>
        </p:nvGraphicFramePr>
        <p:xfrm>
          <a:off x="381000" y="381000"/>
          <a:ext cx="8305800" cy="6107302"/>
        </p:xfrm>
        <a:graphic>
          <a:graphicData uri="http://schemas.openxmlformats.org/drawingml/2006/table">
            <a:tbl>
              <a:tblPr firstRow="1" bandRow="1">
                <a:tableStyleId>{5C22544A-7EE6-4342-B048-85BDC9FD1C3A}</a:tableStyleId>
              </a:tblPr>
              <a:tblGrid>
                <a:gridCol w="1230489"/>
                <a:gridCol w="1768828"/>
                <a:gridCol w="1153583"/>
                <a:gridCol w="2247900"/>
                <a:gridCol w="228600"/>
                <a:gridCol w="1676400"/>
              </a:tblGrid>
              <a:tr h="489618">
                <a:tc>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topic</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essential question</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Specific common core/essential standard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 instructional activities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dirty="0" smtClean="0">
                          <a:solidFill>
                            <a:schemeClr val="tx1"/>
                          </a:solidFill>
                          <a:latin typeface="Calibri"/>
                          <a:ea typeface="Calibri"/>
                          <a:cs typeface="Times New Roman"/>
                        </a:rPr>
                        <a:t>Formative</a:t>
                      </a:r>
                      <a:r>
                        <a:rPr lang="en-US" sz="1100" baseline="0" dirty="0" smtClean="0">
                          <a:solidFill>
                            <a:schemeClr val="tx1"/>
                          </a:solidFill>
                          <a:latin typeface="Calibri"/>
                          <a:ea typeface="Calibri"/>
                          <a:cs typeface="Times New Roman"/>
                        </a:rPr>
                        <a:t> assessments</a:t>
                      </a:r>
                      <a:endParaRPr lang="en-US" sz="110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6587">
                <a:tc>
                  <a:txBody>
                    <a:bodyPr/>
                    <a:lstStyle/>
                    <a:p>
                      <a:r>
                        <a:rPr lang="en-US" sz="1100" dirty="0" smtClean="0">
                          <a:solidFill>
                            <a:schemeClr val="tx1"/>
                          </a:solidFill>
                        </a:rPr>
                        <a:t>Lesson</a:t>
                      </a:r>
                      <a:r>
                        <a:rPr lang="en-US" sz="1100" baseline="0" dirty="0" smtClean="0">
                          <a:solidFill>
                            <a:schemeClr val="tx1"/>
                          </a:solidFill>
                        </a:rPr>
                        <a:t> 1</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lphaLcParenBoth"/>
                      </a:pPr>
                      <a:r>
                        <a:rPr lang="en-US" sz="1100" dirty="0" smtClean="0">
                          <a:solidFill>
                            <a:schemeClr val="tx1"/>
                          </a:solidFill>
                        </a:rPr>
                        <a:t>Roanoke Colonies</a:t>
                      </a:r>
                    </a:p>
                    <a:p>
                      <a:pPr marL="228600" indent="-228600">
                        <a:buAutoNum type="alphaLcParenBoth"/>
                      </a:pPr>
                      <a:r>
                        <a:rPr lang="en-US" sz="1100" dirty="0" smtClean="0">
                          <a:solidFill>
                            <a:schemeClr val="tx1"/>
                          </a:solidFill>
                        </a:rPr>
                        <a:t>In what ways might the lessons of Roanoke have been used by England to create plans for future</a:t>
                      </a:r>
                      <a:r>
                        <a:rPr lang="en-US" sz="1100" baseline="0" dirty="0" smtClean="0">
                          <a:solidFill>
                            <a:schemeClr val="tx1"/>
                          </a:solidFill>
                        </a:rPr>
                        <a:t> colonization?</a:t>
                      </a:r>
                    </a:p>
                    <a:p>
                      <a:pPr marL="228600" indent="-228600">
                        <a:buAutoNum type="alphaLcParenBoth"/>
                      </a:pPr>
                      <a:r>
                        <a:rPr lang="en-US" sz="1100" baseline="0" dirty="0" smtClean="0">
                          <a:solidFill>
                            <a:schemeClr val="tx1"/>
                          </a:solidFill>
                        </a:rPr>
                        <a:t>CCSS – Social studies Reading (11-12) #1 and NCES USH.H.2.1</a:t>
                      </a:r>
                    </a:p>
                    <a:p>
                      <a:pPr marL="228600" indent="-228600">
                        <a:buAutoNum type="alphaLcParenBoth"/>
                      </a:pPr>
                      <a:endParaRPr lang="en-US" sz="1100" baseline="0" dirty="0" smtClean="0">
                        <a:solidFill>
                          <a:schemeClr val="tx1"/>
                        </a:solidFill>
                      </a:endParaRPr>
                    </a:p>
                    <a:p>
                      <a:pPr marL="228600" indent="-228600">
                        <a:buAutoNum type="alphaLcParenBoth"/>
                      </a:pP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228600" indent="-228600">
                        <a:buAutoNum type="arabicPeriod"/>
                      </a:pPr>
                      <a:r>
                        <a:rPr lang="en-US" sz="1100" dirty="0" smtClean="0">
                          <a:solidFill>
                            <a:schemeClr val="tx1"/>
                          </a:solidFill>
                        </a:rPr>
                        <a:t>Presentation</a:t>
                      </a:r>
                      <a:r>
                        <a:rPr lang="en-US" sz="1100" baseline="0" dirty="0" smtClean="0">
                          <a:solidFill>
                            <a:schemeClr val="tx1"/>
                          </a:solidFill>
                        </a:rPr>
                        <a:t> </a:t>
                      </a:r>
                      <a:r>
                        <a:rPr lang="en-US" sz="1100" dirty="0" smtClean="0">
                          <a:solidFill>
                            <a:schemeClr val="tx1"/>
                          </a:solidFill>
                        </a:rPr>
                        <a:t>of</a:t>
                      </a:r>
                      <a:r>
                        <a:rPr lang="en-US" sz="1100" baseline="0" dirty="0" smtClean="0">
                          <a:solidFill>
                            <a:schemeClr val="tx1"/>
                          </a:solidFill>
                        </a:rPr>
                        <a:t> timeline</a:t>
                      </a:r>
                      <a:r>
                        <a:rPr lang="en-US" sz="1100" dirty="0" smtClean="0">
                          <a:solidFill>
                            <a:schemeClr val="tx1"/>
                          </a:solidFill>
                        </a:rPr>
                        <a:t>  of Roanoke Colonies</a:t>
                      </a:r>
                    </a:p>
                    <a:p>
                      <a:pPr marL="228600" indent="-228600">
                        <a:buAutoNum type="arabicPeriod"/>
                      </a:pPr>
                      <a:r>
                        <a:rPr lang="en-US" sz="1100" dirty="0" smtClean="0">
                          <a:solidFill>
                            <a:schemeClr val="tx1"/>
                          </a:solidFill>
                        </a:rPr>
                        <a:t>Whole class analysis of following primary and secondary accounts of Roanoke:</a:t>
                      </a:r>
                    </a:p>
                    <a:p>
                      <a:pPr marL="228600" indent="-228600">
                        <a:buAutoNum type="alphaLcPeriod"/>
                      </a:pPr>
                      <a:r>
                        <a:rPr lang="en-US" sz="1100" dirty="0" smtClean="0">
                          <a:solidFill>
                            <a:schemeClr val="tx1"/>
                          </a:solidFill>
                        </a:rPr>
                        <a:t>Review</a:t>
                      </a:r>
                      <a:r>
                        <a:rPr lang="en-US" sz="1100" baseline="0" dirty="0" smtClean="0">
                          <a:solidFill>
                            <a:schemeClr val="tx1"/>
                          </a:solidFill>
                        </a:rPr>
                        <a:t> of Ralph Lane’s account of 1585-86 colony found at </a:t>
                      </a:r>
                      <a:r>
                        <a:rPr lang="en-US" sz="1100" baseline="0" dirty="0" smtClean="0">
                          <a:solidFill>
                            <a:schemeClr val="tx1"/>
                          </a:solidFill>
                          <a:hlinkClick r:id="rId2"/>
                        </a:rPr>
                        <a:t>http://www.nationalcenter.org/ColonyofRoanoke.html</a:t>
                      </a:r>
                      <a:endParaRPr lang="en-US" sz="1100" baseline="0" dirty="0" smtClean="0">
                        <a:solidFill>
                          <a:schemeClr val="tx1"/>
                        </a:solidFill>
                      </a:endParaRPr>
                    </a:p>
                    <a:p>
                      <a:pPr marL="228600" indent="-228600">
                        <a:buAutoNum type="alphaLcPeriod"/>
                      </a:pPr>
                      <a:r>
                        <a:rPr lang="en-US" sz="1100" baseline="0" dirty="0" smtClean="0">
                          <a:solidFill>
                            <a:schemeClr val="tx1"/>
                          </a:solidFill>
                        </a:rPr>
                        <a:t>Reading passage on John White’s New World artwork from </a:t>
                      </a:r>
                      <a:r>
                        <a:rPr lang="en-US" sz="1100" baseline="0" dirty="0" err="1" smtClean="0">
                          <a:solidFill>
                            <a:schemeClr val="tx1"/>
                          </a:solidFill>
                        </a:rPr>
                        <a:t>Tarheel</a:t>
                      </a:r>
                      <a:r>
                        <a:rPr lang="en-US" sz="1100" baseline="0" dirty="0" smtClean="0">
                          <a:solidFill>
                            <a:schemeClr val="tx1"/>
                          </a:solidFill>
                        </a:rPr>
                        <a:t> Junior Historian found at </a:t>
                      </a:r>
                      <a:r>
                        <a:rPr lang="en-US" sz="1100" baseline="0" dirty="0" smtClean="0">
                          <a:solidFill>
                            <a:schemeClr val="tx1"/>
                          </a:solidFill>
                          <a:hlinkClick r:id="rId3"/>
                        </a:rPr>
                        <a:t>http://www.ncmuseumofhistory.org/collateral/articles/art.of.john.white.pdf</a:t>
                      </a:r>
                      <a:endParaRPr lang="en-US" sz="1100" baseline="0" dirty="0" smtClean="0">
                        <a:solidFill>
                          <a:schemeClr val="tx1"/>
                        </a:solidFill>
                      </a:endParaRPr>
                    </a:p>
                    <a:p>
                      <a:pPr marL="228600" indent="-228600">
                        <a:buNone/>
                      </a:pPr>
                      <a:r>
                        <a:rPr lang="en-US" sz="1100" dirty="0" smtClean="0">
                          <a:solidFill>
                            <a:schemeClr val="tx1"/>
                          </a:solidFill>
                        </a:rPr>
                        <a:t>Etc.</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Students will grade Sir Walter Raleigh</a:t>
                      </a:r>
                      <a:r>
                        <a:rPr lang="en-US" sz="1100" baseline="0" dirty="0" smtClean="0">
                          <a:solidFill>
                            <a:schemeClr val="tx1"/>
                          </a:solidFill>
                        </a:rPr>
                        <a:t> on his success or failure to establish a permanent settlement at Roanoke.  They must cite three reasons why he received the grade he received and provide one reason each for the why the grade was not higher and why it was not lower.</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1947">
                <a:tc gridSpan="3">
                  <a:txBody>
                    <a:bodyPr/>
                    <a:lstStyle/>
                    <a:p>
                      <a:r>
                        <a:rPr lang="en-US" sz="1100" b="1" dirty="0" smtClean="0">
                          <a:solidFill>
                            <a:schemeClr val="tx1"/>
                          </a:solidFill>
                        </a:rPr>
                        <a:t>Lesson one vocabulary</a:t>
                      </a:r>
                    </a:p>
                    <a:p>
                      <a:r>
                        <a:rPr lang="en-US" sz="1100" b="0" kern="1200" dirty="0" smtClean="0">
                          <a:solidFill>
                            <a:schemeClr val="tx1"/>
                          </a:solidFill>
                          <a:latin typeface="+mn-lt"/>
                          <a:ea typeface="+mn-ea"/>
                          <a:cs typeface="+mn-cs"/>
                        </a:rPr>
                        <a:t>Armada; Cash</a:t>
                      </a:r>
                      <a:r>
                        <a:rPr lang="en-US" sz="1100" b="0" kern="1200" baseline="0" dirty="0" smtClean="0">
                          <a:solidFill>
                            <a:schemeClr val="tx1"/>
                          </a:solidFill>
                          <a:latin typeface="+mn-lt"/>
                          <a:ea typeface="+mn-ea"/>
                          <a:cs typeface="+mn-cs"/>
                        </a:rPr>
                        <a:t> crop; </a:t>
                      </a:r>
                      <a:r>
                        <a:rPr lang="en-US" sz="1100" b="0" kern="1200" dirty="0" smtClean="0">
                          <a:solidFill>
                            <a:schemeClr val="tx1"/>
                          </a:solidFill>
                          <a:latin typeface="+mn-lt"/>
                          <a:ea typeface="+mn-ea"/>
                          <a:cs typeface="+mn-cs"/>
                        </a:rPr>
                        <a:t>Charter; Colonization; Expedition; Privateer; Subsistence crop</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US" sz="1100" b="1" dirty="0" smtClean="0">
                          <a:solidFill>
                            <a:schemeClr val="tx1"/>
                          </a:solidFill>
                        </a:rPr>
                        <a:t>Lesson one language function</a:t>
                      </a:r>
                    </a:p>
                    <a:p>
                      <a:r>
                        <a:rPr lang="en-US" sz="1100" dirty="0" smtClean="0">
                          <a:solidFill>
                            <a:schemeClr val="tx1"/>
                          </a:solidFill>
                        </a:rPr>
                        <a:t>Analyze; Compare/contrast;</a:t>
                      </a:r>
                      <a:r>
                        <a:rPr lang="en-US" sz="1100" baseline="0" dirty="0" smtClean="0">
                          <a:solidFill>
                            <a:schemeClr val="tx1"/>
                          </a:solidFill>
                        </a:rPr>
                        <a:t> evaluate</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26940">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dk1"/>
                          </a:solidFill>
                          <a:effectLst/>
                          <a:latin typeface="+mn-lt"/>
                          <a:ea typeface="+mn-ea"/>
                          <a:cs typeface="+mn-cs"/>
                        </a:rPr>
                        <a:t>Planned differentiation using Gardner’s Multiple Intelligences:</a:t>
                      </a:r>
                      <a:endParaRPr lang="en-US" sz="1100" kern="1200" dirty="0" smtClean="0">
                        <a:solidFill>
                          <a:schemeClr val="dk1"/>
                        </a:solidFill>
                        <a:effectLst/>
                        <a:latin typeface="+mn-lt"/>
                        <a:ea typeface="+mn-ea"/>
                        <a:cs typeface="+mn-cs"/>
                      </a:endParaRPr>
                    </a:p>
                    <a:p>
                      <a:r>
                        <a:rPr lang="en-US" sz="1100" dirty="0" smtClean="0">
                          <a:solidFill>
                            <a:schemeClr val="tx1"/>
                          </a:solidFill>
                        </a:rPr>
                        <a:t>Visual spatial – timeline</a:t>
                      </a:r>
                      <a:r>
                        <a:rPr lang="en-US" sz="1100" baseline="0" dirty="0" smtClean="0">
                          <a:solidFill>
                            <a:schemeClr val="tx1"/>
                          </a:solidFill>
                        </a:rPr>
                        <a:t> of colonies</a:t>
                      </a:r>
                      <a:endParaRPr lang="en-US" sz="1100" dirty="0" smtClean="0">
                        <a:solidFill>
                          <a:schemeClr val="tx1"/>
                        </a:solidFill>
                      </a:endParaRPr>
                    </a:p>
                    <a:p>
                      <a:r>
                        <a:rPr lang="en-US" sz="1100" dirty="0" smtClean="0">
                          <a:solidFill>
                            <a:schemeClr val="tx1"/>
                          </a:solidFill>
                        </a:rPr>
                        <a:t>Linguistic – lecture on Roanoke colonies</a:t>
                      </a:r>
                    </a:p>
                    <a:p>
                      <a:r>
                        <a:rPr lang="en-US" sz="1100" dirty="0" smtClean="0">
                          <a:solidFill>
                            <a:schemeClr val="tx1"/>
                          </a:solidFill>
                        </a:rPr>
                        <a:t>Interpersonal – think-pair-share activity during lecture</a:t>
                      </a:r>
                    </a:p>
                    <a:p>
                      <a:r>
                        <a:rPr lang="en-US" sz="1100" dirty="0" smtClean="0">
                          <a:solidFill>
                            <a:schemeClr val="tx1"/>
                          </a:solidFill>
                        </a:rPr>
                        <a:t>Intrapersonal - </a:t>
                      </a:r>
                      <a:r>
                        <a:rPr lang="en-US" sz="1100" baseline="0" dirty="0" smtClean="0">
                          <a:solidFill>
                            <a:schemeClr val="tx1"/>
                          </a:solidFill>
                        </a:rPr>
                        <a:t> formative assessment – reflection on why they believed he should have received the grade he received</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Left Arrow Callout 6"/>
          <p:cNvSpPr/>
          <p:nvPr/>
        </p:nvSpPr>
        <p:spPr>
          <a:xfrm>
            <a:off x="4343400" y="228600"/>
            <a:ext cx="4572000" cy="6477000"/>
          </a:xfrm>
          <a:prstGeom prst="lef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6172200" y="228600"/>
            <a:ext cx="2590800" cy="6186310"/>
          </a:xfrm>
          <a:prstGeom prst="rect">
            <a:avLst/>
          </a:prstGeom>
        </p:spPr>
        <p:txBody>
          <a:bodyPr wrap="square">
            <a:spAutoFit/>
          </a:bodyPr>
          <a:lstStyle/>
          <a:p>
            <a:r>
              <a:rPr lang="en-US" dirty="0" smtClean="0">
                <a:solidFill>
                  <a:schemeClr val="bg1"/>
                </a:solidFill>
              </a:rPr>
              <a:t>Once we know our content and know what students should know and be able to do through our formative assessments, more </a:t>
            </a:r>
            <a:r>
              <a:rPr lang="en-US" dirty="0">
                <a:solidFill>
                  <a:schemeClr val="bg1"/>
                </a:solidFill>
              </a:rPr>
              <a:t>than ever, our method is of vital concern.  CCSS and NCES provide a framework for more process-focused instruction centered around literacy and </a:t>
            </a:r>
            <a:r>
              <a:rPr lang="en-US" dirty="0" smtClean="0">
                <a:solidFill>
                  <a:schemeClr val="bg1"/>
                </a:solidFill>
              </a:rPr>
              <a:t>universal </a:t>
            </a:r>
            <a:r>
              <a:rPr lang="en-US" dirty="0">
                <a:solidFill>
                  <a:schemeClr val="bg1"/>
                </a:solidFill>
              </a:rPr>
              <a:t>practices.  Instructional activities should, therefore,  reflect that focus.  In presenting instructional activities, be sure to include both content and method.  Including resources here is also helpful.</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3721749855"/>
              </p:ext>
            </p:extLst>
          </p:nvPr>
        </p:nvGraphicFramePr>
        <p:xfrm>
          <a:off x="381000" y="381000"/>
          <a:ext cx="8077200" cy="6107302"/>
        </p:xfrm>
        <a:graphic>
          <a:graphicData uri="http://schemas.openxmlformats.org/drawingml/2006/table">
            <a:tbl>
              <a:tblPr firstRow="1" bandRow="1">
                <a:tableStyleId>{5C22544A-7EE6-4342-B048-85BDC9FD1C3A}</a:tableStyleId>
              </a:tblPr>
              <a:tblGrid>
                <a:gridCol w="1230489"/>
                <a:gridCol w="1768828"/>
                <a:gridCol w="1153583"/>
                <a:gridCol w="2247900"/>
                <a:gridCol w="1676400"/>
              </a:tblGrid>
              <a:tr h="489618">
                <a:tc>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topic</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essential question</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Specific common core/essential standard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 instructional activities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nSpc>
                          <a:spcPct val="115000"/>
                        </a:lnSpc>
                        <a:spcBef>
                          <a:spcPts val="0"/>
                        </a:spcBef>
                        <a:spcAft>
                          <a:spcPts val="0"/>
                        </a:spcAft>
                      </a:pPr>
                      <a:r>
                        <a:rPr lang="en-US" sz="1100" dirty="0" smtClean="0">
                          <a:solidFill>
                            <a:schemeClr val="tx1"/>
                          </a:solidFill>
                          <a:latin typeface="Calibri"/>
                          <a:ea typeface="Calibri"/>
                          <a:cs typeface="Times New Roman"/>
                        </a:rPr>
                        <a:t>Formative</a:t>
                      </a:r>
                      <a:r>
                        <a:rPr lang="en-US" sz="1100" baseline="0" dirty="0" smtClean="0">
                          <a:solidFill>
                            <a:schemeClr val="tx1"/>
                          </a:solidFill>
                          <a:latin typeface="Calibri"/>
                          <a:ea typeface="Calibri"/>
                          <a:cs typeface="Times New Roman"/>
                        </a:rPr>
                        <a:t> assessments</a:t>
                      </a:r>
                      <a:endParaRPr lang="en-US" sz="110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426587">
                <a:tc>
                  <a:txBody>
                    <a:bodyPr/>
                    <a:lstStyle/>
                    <a:p>
                      <a:r>
                        <a:rPr lang="en-US" sz="1100" dirty="0" smtClean="0">
                          <a:solidFill>
                            <a:schemeClr val="tx1"/>
                          </a:solidFill>
                        </a:rPr>
                        <a:t>Lesson</a:t>
                      </a:r>
                      <a:r>
                        <a:rPr lang="en-US" sz="1100" baseline="0" dirty="0" smtClean="0">
                          <a:solidFill>
                            <a:schemeClr val="tx1"/>
                          </a:solidFill>
                        </a:rPr>
                        <a:t> 1</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lphaLcParenBoth"/>
                      </a:pPr>
                      <a:r>
                        <a:rPr lang="en-US" sz="1100" dirty="0" smtClean="0">
                          <a:solidFill>
                            <a:schemeClr val="tx1"/>
                          </a:solidFill>
                        </a:rPr>
                        <a:t>Roanoke Colonies</a:t>
                      </a:r>
                    </a:p>
                    <a:p>
                      <a:pPr marL="228600" indent="-228600">
                        <a:buAutoNum type="alphaLcParenBoth"/>
                      </a:pPr>
                      <a:r>
                        <a:rPr lang="en-US" sz="1100" dirty="0" smtClean="0">
                          <a:solidFill>
                            <a:schemeClr val="tx1"/>
                          </a:solidFill>
                        </a:rPr>
                        <a:t>In what ways might the lessons of Roanoke have been used by England to create plans for future</a:t>
                      </a:r>
                      <a:r>
                        <a:rPr lang="en-US" sz="1100" baseline="0" dirty="0" smtClean="0">
                          <a:solidFill>
                            <a:schemeClr val="tx1"/>
                          </a:solidFill>
                        </a:rPr>
                        <a:t> colonization?</a:t>
                      </a:r>
                    </a:p>
                    <a:p>
                      <a:pPr marL="228600" indent="-228600">
                        <a:buAutoNum type="alphaLcParenBoth"/>
                      </a:pPr>
                      <a:r>
                        <a:rPr lang="en-US" sz="1100" baseline="0" dirty="0" smtClean="0">
                          <a:solidFill>
                            <a:schemeClr val="tx1"/>
                          </a:solidFill>
                        </a:rPr>
                        <a:t>CCSS – Social studies Reading (11-12) #1 and NCES USH.H.2.1</a:t>
                      </a:r>
                    </a:p>
                    <a:p>
                      <a:pPr marL="228600" indent="-228600">
                        <a:buAutoNum type="alphaLcParenBoth"/>
                      </a:pPr>
                      <a:endParaRPr lang="en-US" sz="1100" baseline="0" dirty="0" smtClean="0">
                        <a:solidFill>
                          <a:schemeClr val="tx1"/>
                        </a:solidFill>
                      </a:endParaRPr>
                    </a:p>
                    <a:p>
                      <a:pPr marL="228600" indent="-228600">
                        <a:buAutoNum type="alphaLcParenBoth"/>
                      </a:pP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228600" indent="-228600">
                        <a:buAutoNum type="arabicPeriod"/>
                      </a:pPr>
                      <a:r>
                        <a:rPr lang="en-US" sz="1100" dirty="0" smtClean="0">
                          <a:solidFill>
                            <a:schemeClr val="tx1"/>
                          </a:solidFill>
                        </a:rPr>
                        <a:t>Presentation</a:t>
                      </a:r>
                      <a:r>
                        <a:rPr lang="en-US" sz="1100" baseline="0" dirty="0" smtClean="0">
                          <a:solidFill>
                            <a:schemeClr val="tx1"/>
                          </a:solidFill>
                        </a:rPr>
                        <a:t> </a:t>
                      </a:r>
                      <a:r>
                        <a:rPr lang="en-US" sz="1100" dirty="0" smtClean="0">
                          <a:solidFill>
                            <a:schemeClr val="tx1"/>
                          </a:solidFill>
                        </a:rPr>
                        <a:t>of</a:t>
                      </a:r>
                      <a:r>
                        <a:rPr lang="en-US" sz="1100" baseline="0" dirty="0" smtClean="0">
                          <a:solidFill>
                            <a:schemeClr val="tx1"/>
                          </a:solidFill>
                        </a:rPr>
                        <a:t> timeline</a:t>
                      </a:r>
                      <a:r>
                        <a:rPr lang="en-US" sz="1100" dirty="0" smtClean="0">
                          <a:solidFill>
                            <a:schemeClr val="tx1"/>
                          </a:solidFill>
                        </a:rPr>
                        <a:t>  of Roanoke Colonies</a:t>
                      </a:r>
                    </a:p>
                    <a:p>
                      <a:pPr marL="228600" indent="-228600">
                        <a:buAutoNum type="arabicPeriod"/>
                      </a:pPr>
                      <a:r>
                        <a:rPr lang="en-US" sz="1100" dirty="0" smtClean="0">
                          <a:solidFill>
                            <a:schemeClr val="tx1"/>
                          </a:solidFill>
                        </a:rPr>
                        <a:t>Whole class analysis of following primary and secondary accounts of Roanoke:</a:t>
                      </a:r>
                    </a:p>
                    <a:p>
                      <a:pPr marL="228600" indent="-228600">
                        <a:buAutoNum type="alphaLcPeriod"/>
                      </a:pPr>
                      <a:r>
                        <a:rPr lang="en-US" sz="1100" dirty="0" smtClean="0">
                          <a:solidFill>
                            <a:schemeClr val="tx1"/>
                          </a:solidFill>
                        </a:rPr>
                        <a:t>Review</a:t>
                      </a:r>
                      <a:r>
                        <a:rPr lang="en-US" sz="1100" baseline="0" dirty="0" smtClean="0">
                          <a:solidFill>
                            <a:schemeClr val="tx1"/>
                          </a:solidFill>
                        </a:rPr>
                        <a:t> of Ralph Lane’s account of 1585-86 colony found at </a:t>
                      </a:r>
                      <a:r>
                        <a:rPr lang="en-US" sz="1100" baseline="0" dirty="0" smtClean="0">
                          <a:solidFill>
                            <a:schemeClr val="tx1"/>
                          </a:solidFill>
                          <a:hlinkClick r:id="rId2"/>
                        </a:rPr>
                        <a:t>http://www.nationalcenter.org/ColonyofRoanoke.html</a:t>
                      </a:r>
                      <a:endParaRPr lang="en-US" sz="1100" baseline="0" dirty="0" smtClean="0">
                        <a:solidFill>
                          <a:schemeClr val="tx1"/>
                        </a:solidFill>
                      </a:endParaRPr>
                    </a:p>
                    <a:p>
                      <a:pPr marL="228600" indent="-228600">
                        <a:buAutoNum type="alphaLcPeriod"/>
                      </a:pPr>
                      <a:r>
                        <a:rPr lang="en-US" sz="1100" baseline="0" dirty="0" smtClean="0">
                          <a:solidFill>
                            <a:schemeClr val="tx1"/>
                          </a:solidFill>
                        </a:rPr>
                        <a:t>Reading passage on John White’s New World artwork from </a:t>
                      </a:r>
                      <a:r>
                        <a:rPr lang="en-US" sz="1100" baseline="0" dirty="0" err="1" smtClean="0">
                          <a:solidFill>
                            <a:schemeClr val="tx1"/>
                          </a:solidFill>
                        </a:rPr>
                        <a:t>Tarheel</a:t>
                      </a:r>
                      <a:r>
                        <a:rPr lang="en-US" sz="1100" baseline="0" dirty="0" smtClean="0">
                          <a:solidFill>
                            <a:schemeClr val="tx1"/>
                          </a:solidFill>
                        </a:rPr>
                        <a:t> Junior Historian found at </a:t>
                      </a:r>
                      <a:r>
                        <a:rPr lang="en-US" sz="1100" baseline="0" dirty="0" smtClean="0">
                          <a:solidFill>
                            <a:schemeClr val="tx1"/>
                          </a:solidFill>
                          <a:hlinkClick r:id="rId3"/>
                        </a:rPr>
                        <a:t>http://www.ncmuseumofhistory.org/collateral/articles/art.of.john.white.pdf</a:t>
                      </a:r>
                      <a:endParaRPr lang="en-US" sz="1100" baseline="0" dirty="0" smtClean="0">
                        <a:solidFill>
                          <a:schemeClr val="tx1"/>
                        </a:solidFill>
                      </a:endParaRPr>
                    </a:p>
                    <a:p>
                      <a:pPr marL="228600" indent="-228600">
                        <a:buNone/>
                      </a:pPr>
                      <a:r>
                        <a:rPr lang="en-US" sz="1100" dirty="0" smtClean="0">
                          <a:solidFill>
                            <a:schemeClr val="tx1"/>
                          </a:solidFill>
                        </a:rPr>
                        <a:t>Etc.</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r>
                        <a:rPr lang="en-US" sz="1100" dirty="0" smtClean="0">
                          <a:solidFill>
                            <a:schemeClr val="tx1"/>
                          </a:solidFill>
                        </a:rPr>
                        <a:t>Students will grade Sir Walter Raleigh</a:t>
                      </a:r>
                      <a:r>
                        <a:rPr lang="en-US" sz="1100" baseline="0" dirty="0" smtClean="0">
                          <a:solidFill>
                            <a:schemeClr val="tx1"/>
                          </a:solidFill>
                        </a:rPr>
                        <a:t> on his success or failure to establish a permanent settlement at Roanoke.  They must cite three reasons why he received the grade he received and provide one reason each for the why the grade was not higher and why it was not lower.</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591947">
                <a:tc gridSpan="3">
                  <a:txBody>
                    <a:bodyPr/>
                    <a:lstStyle/>
                    <a:p>
                      <a:r>
                        <a:rPr lang="en-US" sz="1100" b="1" dirty="0" smtClean="0">
                          <a:solidFill>
                            <a:schemeClr val="tx1"/>
                          </a:solidFill>
                        </a:rPr>
                        <a:t>Lesson one vocabulary</a:t>
                      </a:r>
                    </a:p>
                    <a:p>
                      <a:r>
                        <a:rPr lang="en-US" sz="1100" b="0" kern="1200" dirty="0" smtClean="0">
                          <a:solidFill>
                            <a:schemeClr val="tx1"/>
                          </a:solidFill>
                          <a:latin typeface="+mn-lt"/>
                          <a:ea typeface="+mn-ea"/>
                          <a:cs typeface="+mn-cs"/>
                        </a:rPr>
                        <a:t>Armada; Cash</a:t>
                      </a:r>
                      <a:r>
                        <a:rPr lang="en-US" sz="1100" b="0" kern="1200" baseline="0" dirty="0" smtClean="0">
                          <a:solidFill>
                            <a:schemeClr val="tx1"/>
                          </a:solidFill>
                          <a:latin typeface="+mn-lt"/>
                          <a:ea typeface="+mn-ea"/>
                          <a:cs typeface="+mn-cs"/>
                        </a:rPr>
                        <a:t> crop; </a:t>
                      </a:r>
                      <a:r>
                        <a:rPr lang="en-US" sz="1100" b="0" kern="1200" dirty="0" smtClean="0">
                          <a:solidFill>
                            <a:schemeClr val="tx1"/>
                          </a:solidFill>
                          <a:latin typeface="+mn-lt"/>
                          <a:ea typeface="+mn-ea"/>
                          <a:cs typeface="+mn-cs"/>
                        </a:rPr>
                        <a:t>Charter; Colonization; Expedition; Privateer; Subsistence crop</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100" b="1" dirty="0" smtClean="0">
                          <a:solidFill>
                            <a:schemeClr val="tx1"/>
                          </a:solidFill>
                        </a:rPr>
                        <a:t>Lesson one language function</a:t>
                      </a:r>
                    </a:p>
                    <a:p>
                      <a:r>
                        <a:rPr lang="en-US" sz="1100" dirty="0" smtClean="0">
                          <a:solidFill>
                            <a:schemeClr val="tx1"/>
                          </a:solidFill>
                        </a:rPr>
                        <a:t>Analyze; Compare/contrast;</a:t>
                      </a:r>
                      <a:r>
                        <a:rPr lang="en-US" sz="1100" baseline="0" dirty="0" smtClean="0">
                          <a:solidFill>
                            <a:schemeClr val="tx1"/>
                          </a:solidFill>
                        </a:rPr>
                        <a:t> evaluate</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2694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dk1"/>
                          </a:solidFill>
                          <a:effectLst/>
                          <a:latin typeface="+mn-lt"/>
                          <a:ea typeface="+mn-ea"/>
                          <a:cs typeface="+mn-cs"/>
                        </a:rPr>
                        <a:t>Planned differentiation using Gardner’s Multiple Intelligences:</a:t>
                      </a:r>
                      <a:endParaRPr lang="en-US" sz="1100" kern="1200" dirty="0" smtClean="0">
                        <a:solidFill>
                          <a:schemeClr val="dk1"/>
                        </a:solidFill>
                        <a:effectLst/>
                        <a:latin typeface="+mn-lt"/>
                        <a:ea typeface="+mn-ea"/>
                        <a:cs typeface="+mn-cs"/>
                      </a:endParaRPr>
                    </a:p>
                    <a:p>
                      <a:r>
                        <a:rPr lang="en-US" sz="1100" dirty="0" smtClean="0">
                          <a:solidFill>
                            <a:schemeClr val="tx1"/>
                          </a:solidFill>
                        </a:rPr>
                        <a:t>Visual spatial – timeline</a:t>
                      </a:r>
                      <a:r>
                        <a:rPr lang="en-US" sz="1100" baseline="0" dirty="0" smtClean="0">
                          <a:solidFill>
                            <a:schemeClr val="tx1"/>
                          </a:solidFill>
                        </a:rPr>
                        <a:t> of colonies</a:t>
                      </a:r>
                      <a:endParaRPr lang="en-US" sz="1100" dirty="0" smtClean="0">
                        <a:solidFill>
                          <a:schemeClr val="tx1"/>
                        </a:solidFill>
                      </a:endParaRPr>
                    </a:p>
                    <a:p>
                      <a:r>
                        <a:rPr lang="en-US" sz="1100" dirty="0" smtClean="0">
                          <a:solidFill>
                            <a:schemeClr val="tx1"/>
                          </a:solidFill>
                        </a:rPr>
                        <a:t>Linguistic – lecture on Roanoke colonies</a:t>
                      </a:r>
                    </a:p>
                    <a:p>
                      <a:r>
                        <a:rPr lang="en-US" sz="1100" dirty="0" smtClean="0">
                          <a:solidFill>
                            <a:schemeClr val="tx1"/>
                          </a:solidFill>
                        </a:rPr>
                        <a:t>Interpersonal – think-pair-share activity during lecture</a:t>
                      </a:r>
                    </a:p>
                    <a:p>
                      <a:r>
                        <a:rPr lang="en-US" sz="1100" dirty="0" smtClean="0">
                          <a:solidFill>
                            <a:schemeClr val="tx1"/>
                          </a:solidFill>
                        </a:rPr>
                        <a:t>Intrapersonal - </a:t>
                      </a:r>
                      <a:r>
                        <a:rPr lang="en-US" sz="1100" baseline="0" dirty="0" smtClean="0">
                          <a:solidFill>
                            <a:schemeClr val="tx1"/>
                          </a:solidFill>
                        </a:rPr>
                        <a:t> formative assessment – reflection on why they believed he should have received the grade he received</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Down Arrow Callout 6"/>
          <p:cNvSpPr/>
          <p:nvPr/>
        </p:nvSpPr>
        <p:spPr>
          <a:xfrm>
            <a:off x="2590800" y="838200"/>
            <a:ext cx="4419600" cy="4114800"/>
          </a:xfrm>
          <a:prstGeom prst="down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590800" y="914400"/>
            <a:ext cx="4572000" cy="2308324"/>
          </a:xfrm>
          <a:prstGeom prst="rect">
            <a:avLst/>
          </a:prstGeom>
        </p:spPr>
        <p:txBody>
          <a:bodyPr>
            <a:spAutoFit/>
          </a:bodyPr>
          <a:lstStyle/>
          <a:p>
            <a:r>
              <a:rPr lang="en-US" dirty="0">
                <a:solidFill>
                  <a:srgbClr val="FFFFFF"/>
                </a:solidFill>
              </a:rPr>
              <a:t>Here we connect the </a:t>
            </a:r>
            <a:r>
              <a:rPr lang="en-US" dirty="0" smtClean="0">
                <a:solidFill>
                  <a:srgbClr val="FFFFFF"/>
                </a:solidFill>
              </a:rPr>
              <a:t>vocabulary</a:t>
            </a:r>
            <a:r>
              <a:rPr lang="en-US" dirty="0">
                <a:solidFill>
                  <a:srgbClr val="FFFFFF"/>
                </a:solidFill>
              </a:rPr>
              <a:t> </a:t>
            </a:r>
            <a:r>
              <a:rPr lang="en-US" dirty="0" smtClean="0">
                <a:solidFill>
                  <a:srgbClr val="FFFFFF"/>
                </a:solidFill>
              </a:rPr>
              <a:t>and language functions that </a:t>
            </a:r>
            <a:r>
              <a:rPr lang="en-US" dirty="0">
                <a:solidFill>
                  <a:srgbClr val="FFFFFF"/>
                </a:solidFill>
              </a:rPr>
              <a:t>we identified at the outset of unit development to the individual lesson.  This academic language should not only be introduced in the lesson, but should be supported throughout the lesson through contextualization, reinforcement, and opportunities for students usage.</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p:cNvGraphicFramePr>
          <p:nvPr>
            <p:extLst>
              <p:ext uri="{D42A27DB-BD31-4B8C-83A1-F6EECF244321}">
                <p14:modId xmlns:p14="http://schemas.microsoft.com/office/powerpoint/2010/main" val="1662977122"/>
              </p:ext>
            </p:extLst>
          </p:nvPr>
        </p:nvGraphicFramePr>
        <p:xfrm>
          <a:off x="381000" y="381000"/>
          <a:ext cx="8077200" cy="6107302"/>
        </p:xfrm>
        <a:graphic>
          <a:graphicData uri="http://schemas.openxmlformats.org/drawingml/2006/table">
            <a:tbl>
              <a:tblPr firstRow="1" bandRow="1">
                <a:tableStyleId>{5C22544A-7EE6-4342-B048-85BDC9FD1C3A}</a:tableStyleId>
              </a:tblPr>
              <a:tblGrid>
                <a:gridCol w="1230489"/>
                <a:gridCol w="1768828"/>
                <a:gridCol w="1153583"/>
                <a:gridCol w="2247900"/>
                <a:gridCol w="1676400"/>
              </a:tblGrid>
              <a:tr h="489618">
                <a:tc>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topic</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Lesson essential question</a:t>
                      </a:r>
                    </a:p>
                    <a:p>
                      <a:pPr marL="342900" marR="0" lvl="0" indent="-342900">
                        <a:lnSpc>
                          <a:spcPct val="115000"/>
                        </a:lnSpc>
                        <a:spcBef>
                          <a:spcPts val="0"/>
                        </a:spcBef>
                        <a:spcAft>
                          <a:spcPts val="0"/>
                        </a:spcAft>
                        <a:buFont typeface="+mj-lt"/>
                        <a:buAutoNum type="alphaLcParenBoth"/>
                      </a:pPr>
                      <a:r>
                        <a:rPr lang="en-US" sz="1100" dirty="0">
                          <a:solidFill>
                            <a:schemeClr val="tx1"/>
                          </a:solidFill>
                          <a:latin typeface="Calibri"/>
                          <a:ea typeface="Calibri"/>
                          <a:cs typeface="Times New Roman"/>
                        </a:rPr>
                        <a:t>Specific common core/essential standard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0" marR="0">
                        <a:lnSpc>
                          <a:spcPct val="115000"/>
                        </a:lnSpc>
                        <a:spcBef>
                          <a:spcPts val="0"/>
                        </a:spcBef>
                        <a:spcAft>
                          <a:spcPts val="0"/>
                        </a:spcAft>
                      </a:pPr>
                      <a:r>
                        <a:rPr lang="en-US" sz="1100" dirty="0">
                          <a:solidFill>
                            <a:schemeClr val="tx1"/>
                          </a:solidFill>
                          <a:latin typeface="Calibri"/>
                          <a:ea typeface="Calibri"/>
                          <a:cs typeface="Times New Roman"/>
                        </a:rPr>
                        <a:t>Lesson instructional activities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nSpc>
                          <a:spcPct val="115000"/>
                        </a:lnSpc>
                        <a:spcBef>
                          <a:spcPts val="0"/>
                        </a:spcBef>
                        <a:spcAft>
                          <a:spcPts val="0"/>
                        </a:spcAft>
                      </a:pPr>
                      <a:r>
                        <a:rPr lang="en-US" sz="1100" dirty="0" smtClean="0">
                          <a:solidFill>
                            <a:schemeClr val="tx1"/>
                          </a:solidFill>
                          <a:latin typeface="Calibri"/>
                          <a:ea typeface="Calibri"/>
                          <a:cs typeface="Times New Roman"/>
                        </a:rPr>
                        <a:t>Formative</a:t>
                      </a:r>
                      <a:r>
                        <a:rPr lang="en-US" sz="1100" baseline="0" dirty="0" smtClean="0">
                          <a:solidFill>
                            <a:schemeClr val="tx1"/>
                          </a:solidFill>
                          <a:latin typeface="Calibri"/>
                          <a:ea typeface="Calibri"/>
                          <a:cs typeface="Times New Roman"/>
                        </a:rPr>
                        <a:t> assessments</a:t>
                      </a:r>
                      <a:endParaRPr lang="en-US" sz="110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426587">
                <a:tc>
                  <a:txBody>
                    <a:bodyPr/>
                    <a:lstStyle/>
                    <a:p>
                      <a:r>
                        <a:rPr lang="en-US" sz="1100" dirty="0" smtClean="0">
                          <a:solidFill>
                            <a:schemeClr val="tx1"/>
                          </a:solidFill>
                        </a:rPr>
                        <a:t>Lesson</a:t>
                      </a:r>
                      <a:r>
                        <a:rPr lang="en-US" sz="1100" baseline="0" dirty="0" smtClean="0">
                          <a:solidFill>
                            <a:schemeClr val="tx1"/>
                          </a:solidFill>
                        </a:rPr>
                        <a:t> 1</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lphaLcParenBoth"/>
                      </a:pPr>
                      <a:r>
                        <a:rPr lang="en-US" sz="1100" dirty="0" smtClean="0">
                          <a:solidFill>
                            <a:schemeClr val="tx1"/>
                          </a:solidFill>
                        </a:rPr>
                        <a:t>Roanoke Colonies</a:t>
                      </a:r>
                    </a:p>
                    <a:p>
                      <a:pPr marL="228600" indent="-228600">
                        <a:buAutoNum type="alphaLcParenBoth"/>
                      </a:pPr>
                      <a:r>
                        <a:rPr lang="en-US" sz="1100" dirty="0" smtClean="0">
                          <a:solidFill>
                            <a:schemeClr val="tx1"/>
                          </a:solidFill>
                        </a:rPr>
                        <a:t>In what ways might the lessons of Roanoke have been used by England to create plans for future</a:t>
                      </a:r>
                      <a:r>
                        <a:rPr lang="en-US" sz="1100" baseline="0" dirty="0" smtClean="0">
                          <a:solidFill>
                            <a:schemeClr val="tx1"/>
                          </a:solidFill>
                        </a:rPr>
                        <a:t> colonization?</a:t>
                      </a:r>
                    </a:p>
                    <a:p>
                      <a:pPr marL="228600" indent="-228600">
                        <a:buAutoNum type="alphaLcParenBoth"/>
                      </a:pPr>
                      <a:r>
                        <a:rPr lang="en-US" sz="1100" baseline="0" dirty="0" smtClean="0">
                          <a:solidFill>
                            <a:schemeClr val="tx1"/>
                          </a:solidFill>
                        </a:rPr>
                        <a:t>CCSS – Social studies Reading (11-12) #1 and NCES USH.H.2.1</a:t>
                      </a:r>
                    </a:p>
                    <a:p>
                      <a:pPr marL="228600" indent="-228600">
                        <a:buAutoNum type="alphaLcParenBoth"/>
                      </a:pPr>
                      <a:endParaRPr lang="en-US" sz="1100" baseline="0" dirty="0" smtClean="0">
                        <a:solidFill>
                          <a:schemeClr val="tx1"/>
                        </a:solidFill>
                      </a:endParaRPr>
                    </a:p>
                    <a:p>
                      <a:pPr marL="228600" indent="-228600">
                        <a:buAutoNum type="alphaLcParenBoth"/>
                      </a:pP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marL="228600" indent="-228600">
                        <a:buAutoNum type="arabicPeriod"/>
                      </a:pPr>
                      <a:r>
                        <a:rPr lang="en-US" sz="1100" dirty="0" smtClean="0">
                          <a:solidFill>
                            <a:schemeClr val="tx1"/>
                          </a:solidFill>
                        </a:rPr>
                        <a:t>Presentation</a:t>
                      </a:r>
                      <a:r>
                        <a:rPr lang="en-US" sz="1100" baseline="0" dirty="0" smtClean="0">
                          <a:solidFill>
                            <a:schemeClr val="tx1"/>
                          </a:solidFill>
                        </a:rPr>
                        <a:t> </a:t>
                      </a:r>
                      <a:r>
                        <a:rPr lang="en-US" sz="1100" dirty="0" smtClean="0">
                          <a:solidFill>
                            <a:schemeClr val="tx1"/>
                          </a:solidFill>
                        </a:rPr>
                        <a:t>of</a:t>
                      </a:r>
                      <a:r>
                        <a:rPr lang="en-US" sz="1100" baseline="0" dirty="0" smtClean="0">
                          <a:solidFill>
                            <a:schemeClr val="tx1"/>
                          </a:solidFill>
                        </a:rPr>
                        <a:t> timeline</a:t>
                      </a:r>
                      <a:r>
                        <a:rPr lang="en-US" sz="1100" dirty="0" smtClean="0">
                          <a:solidFill>
                            <a:schemeClr val="tx1"/>
                          </a:solidFill>
                        </a:rPr>
                        <a:t>  of Roanoke Colonies</a:t>
                      </a:r>
                    </a:p>
                    <a:p>
                      <a:pPr marL="228600" indent="-228600">
                        <a:buAutoNum type="arabicPeriod"/>
                      </a:pPr>
                      <a:r>
                        <a:rPr lang="en-US" sz="1100" dirty="0" smtClean="0">
                          <a:solidFill>
                            <a:schemeClr val="tx1"/>
                          </a:solidFill>
                        </a:rPr>
                        <a:t>Whole class analysis of following primary and secondary accounts of Roanoke:</a:t>
                      </a:r>
                    </a:p>
                    <a:p>
                      <a:pPr marL="228600" indent="-228600">
                        <a:buAutoNum type="alphaLcPeriod"/>
                      </a:pPr>
                      <a:r>
                        <a:rPr lang="en-US" sz="1100" dirty="0" smtClean="0">
                          <a:solidFill>
                            <a:schemeClr val="tx1"/>
                          </a:solidFill>
                        </a:rPr>
                        <a:t>Review</a:t>
                      </a:r>
                      <a:r>
                        <a:rPr lang="en-US" sz="1100" baseline="0" dirty="0" smtClean="0">
                          <a:solidFill>
                            <a:schemeClr val="tx1"/>
                          </a:solidFill>
                        </a:rPr>
                        <a:t> of Ralph Lane’s account of 1585-86 colony found at </a:t>
                      </a:r>
                      <a:r>
                        <a:rPr lang="en-US" sz="1100" baseline="0" dirty="0" smtClean="0">
                          <a:solidFill>
                            <a:schemeClr val="tx1"/>
                          </a:solidFill>
                          <a:hlinkClick r:id="rId2"/>
                        </a:rPr>
                        <a:t>http://www.nationalcenter.org/ColonyofRoanoke.html</a:t>
                      </a:r>
                      <a:endParaRPr lang="en-US" sz="1100" baseline="0" dirty="0" smtClean="0">
                        <a:solidFill>
                          <a:schemeClr val="tx1"/>
                        </a:solidFill>
                      </a:endParaRPr>
                    </a:p>
                    <a:p>
                      <a:pPr marL="228600" indent="-228600">
                        <a:buAutoNum type="alphaLcPeriod"/>
                      </a:pPr>
                      <a:r>
                        <a:rPr lang="en-US" sz="1100" baseline="0" dirty="0" smtClean="0">
                          <a:solidFill>
                            <a:schemeClr val="tx1"/>
                          </a:solidFill>
                        </a:rPr>
                        <a:t>Reading passage on John White’s New World artwork from </a:t>
                      </a:r>
                      <a:r>
                        <a:rPr lang="en-US" sz="1100" baseline="0" dirty="0" err="1" smtClean="0">
                          <a:solidFill>
                            <a:schemeClr val="tx1"/>
                          </a:solidFill>
                        </a:rPr>
                        <a:t>Tarheel</a:t>
                      </a:r>
                      <a:r>
                        <a:rPr lang="en-US" sz="1100" baseline="0" dirty="0" smtClean="0">
                          <a:solidFill>
                            <a:schemeClr val="tx1"/>
                          </a:solidFill>
                        </a:rPr>
                        <a:t> Junior Historian found at </a:t>
                      </a:r>
                      <a:r>
                        <a:rPr lang="en-US" sz="1100" baseline="0" dirty="0" smtClean="0">
                          <a:solidFill>
                            <a:schemeClr val="tx1"/>
                          </a:solidFill>
                          <a:hlinkClick r:id="rId3"/>
                        </a:rPr>
                        <a:t>http://www.ncmuseumofhistory.org/collateral/articles/art.of.john.white.pdf</a:t>
                      </a:r>
                      <a:endParaRPr lang="en-US" sz="1100" baseline="0" dirty="0" smtClean="0">
                        <a:solidFill>
                          <a:schemeClr val="tx1"/>
                        </a:solidFill>
                      </a:endParaRPr>
                    </a:p>
                    <a:p>
                      <a:pPr marL="228600" indent="-228600">
                        <a:buNone/>
                      </a:pPr>
                      <a:r>
                        <a:rPr lang="en-US" sz="1100" dirty="0" smtClean="0">
                          <a:solidFill>
                            <a:schemeClr val="tx1"/>
                          </a:solidFill>
                        </a:rPr>
                        <a:t>Etc.</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r>
                        <a:rPr lang="en-US" sz="1100" dirty="0" smtClean="0">
                          <a:solidFill>
                            <a:schemeClr val="tx1"/>
                          </a:solidFill>
                        </a:rPr>
                        <a:t>Students will grade Sir Walter Raleigh</a:t>
                      </a:r>
                      <a:r>
                        <a:rPr lang="en-US" sz="1100" baseline="0" dirty="0" smtClean="0">
                          <a:solidFill>
                            <a:schemeClr val="tx1"/>
                          </a:solidFill>
                        </a:rPr>
                        <a:t> on his success or failure to establish a permanent settlement at Roanoke.  They must cite three reasons why he received the grade he received and provide one reason each for the why the grade was not higher and why it was not lower.</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591947">
                <a:tc gridSpan="3">
                  <a:txBody>
                    <a:bodyPr/>
                    <a:lstStyle/>
                    <a:p>
                      <a:r>
                        <a:rPr lang="en-US" sz="1100" b="1" dirty="0" smtClean="0">
                          <a:solidFill>
                            <a:schemeClr val="tx1"/>
                          </a:solidFill>
                        </a:rPr>
                        <a:t>Lesson one vocabulary</a:t>
                      </a:r>
                    </a:p>
                    <a:p>
                      <a:r>
                        <a:rPr lang="en-US" sz="1100" b="0" kern="1200" dirty="0" smtClean="0">
                          <a:solidFill>
                            <a:schemeClr val="tx1"/>
                          </a:solidFill>
                          <a:latin typeface="+mn-lt"/>
                          <a:ea typeface="+mn-ea"/>
                          <a:cs typeface="+mn-cs"/>
                        </a:rPr>
                        <a:t>Armada; Cash</a:t>
                      </a:r>
                      <a:r>
                        <a:rPr lang="en-US" sz="1100" b="0" kern="1200" baseline="0" dirty="0" smtClean="0">
                          <a:solidFill>
                            <a:schemeClr val="tx1"/>
                          </a:solidFill>
                          <a:latin typeface="+mn-lt"/>
                          <a:ea typeface="+mn-ea"/>
                          <a:cs typeface="+mn-cs"/>
                        </a:rPr>
                        <a:t> crop; </a:t>
                      </a:r>
                      <a:r>
                        <a:rPr lang="en-US" sz="1100" b="0" kern="1200" dirty="0" smtClean="0">
                          <a:solidFill>
                            <a:schemeClr val="tx1"/>
                          </a:solidFill>
                          <a:latin typeface="+mn-lt"/>
                          <a:ea typeface="+mn-ea"/>
                          <a:cs typeface="+mn-cs"/>
                        </a:rPr>
                        <a:t>Charter; Colonization; Expedition; Privateer; Subsistence crop</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100" b="1" dirty="0" smtClean="0">
                          <a:solidFill>
                            <a:schemeClr val="tx1"/>
                          </a:solidFill>
                        </a:rPr>
                        <a:t>Lesson one language function</a:t>
                      </a:r>
                    </a:p>
                    <a:p>
                      <a:r>
                        <a:rPr lang="en-US" sz="1100" dirty="0" smtClean="0">
                          <a:solidFill>
                            <a:schemeClr val="tx1"/>
                          </a:solidFill>
                        </a:rPr>
                        <a:t>Analyze; Compare/contrast;</a:t>
                      </a:r>
                      <a:r>
                        <a:rPr lang="en-US" sz="1100" baseline="0" dirty="0" smtClean="0">
                          <a:solidFill>
                            <a:schemeClr val="tx1"/>
                          </a:solidFill>
                        </a:rPr>
                        <a:t> evaluate</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2694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dk1"/>
                          </a:solidFill>
                          <a:effectLst/>
                          <a:latin typeface="+mn-lt"/>
                          <a:ea typeface="+mn-ea"/>
                          <a:cs typeface="+mn-cs"/>
                        </a:rPr>
                        <a:t>Planned differentiation using Gardner’s Multiple Intelligences:</a:t>
                      </a:r>
                      <a:endParaRPr lang="en-US" sz="1100" kern="1200" dirty="0" smtClean="0">
                        <a:solidFill>
                          <a:schemeClr val="dk1"/>
                        </a:solidFill>
                        <a:effectLst/>
                        <a:latin typeface="+mn-lt"/>
                        <a:ea typeface="+mn-ea"/>
                        <a:cs typeface="+mn-cs"/>
                      </a:endParaRPr>
                    </a:p>
                    <a:p>
                      <a:r>
                        <a:rPr lang="en-US" sz="1100" dirty="0" smtClean="0">
                          <a:solidFill>
                            <a:schemeClr val="tx1"/>
                          </a:solidFill>
                        </a:rPr>
                        <a:t>Visual spatial – timeline</a:t>
                      </a:r>
                      <a:r>
                        <a:rPr lang="en-US" sz="1100" baseline="0" dirty="0" smtClean="0">
                          <a:solidFill>
                            <a:schemeClr val="tx1"/>
                          </a:solidFill>
                        </a:rPr>
                        <a:t> of colonies</a:t>
                      </a:r>
                      <a:endParaRPr lang="en-US" sz="1100" dirty="0" smtClean="0">
                        <a:solidFill>
                          <a:schemeClr val="tx1"/>
                        </a:solidFill>
                      </a:endParaRPr>
                    </a:p>
                    <a:p>
                      <a:r>
                        <a:rPr lang="en-US" sz="1100" dirty="0" smtClean="0">
                          <a:solidFill>
                            <a:schemeClr val="tx1"/>
                          </a:solidFill>
                        </a:rPr>
                        <a:t>Linguistic – lecture on Roanoke colonies</a:t>
                      </a:r>
                    </a:p>
                    <a:p>
                      <a:r>
                        <a:rPr lang="en-US" sz="1100" dirty="0" smtClean="0">
                          <a:solidFill>
                            <a:schemeClr val="tx1"/>
                          </a:solidFill>
                        </a:rPr>
                        <a:t>Interpersonal – think-pair-share activity during lecture</a:t>
                      </a:r>
                    </a:p>
                    <a:p>
                      <a:r>
                        <a:rPr lang="en-US" sz="1100" dirty="0" smtClean="0">
                          <a:solidFill>
                            <a:schemeClr val="tx1"/>
                          </a:solidFill>
                        </a:rPr>
                        <a:t>Intrapersonal - </a:t>
                      </a:r>
                      <a:r>
                        <a:rPr lang="en-US" sz="1100" baseline="0" dirty="0" smtClean="0">
                          <a:solidFill>
                            <a:schemeClr val="tx1"/>
                          </a:solidFill>
                        </a:rPr>
                        <a:t> formative assessment – reflection on why they believed he should have received the grade he received</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Down Arrow Callout 5"/>
          <p:cNvSpPr/>
          <p:nvPr/>
        </p:nvSpPr>
        <p:spPr>
          <a:xfrm>
            <a:off x="1981200" y="914400"/>
            <a:ext cx="5791200" cy="4876800"/>
          </a:xfrm>
          <a:prstGeom prst="down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2286000" y="990600"/>
            <a:ext cx="5257800" cy="2862323"/>
          </a:xfrm>
          <a:prstGeom prst="rect">
            <a:avLst/>
          </a:prstGeom>
          <a:noFill/>
        </p:spPr>
        <p:txBody>
          <a:bodyPr wrap="square" rtlCol="0">
            <a:spAutoFit/>
          </a:bodyPr>
          <a:lstStyle/>
          <a:p>
            <a:r>
              <a:rPr lang="en-US" dirty="0" smtClean="0">
                <a:solidFill>
                  <a:srgbClr val="FFFFFF"/>
                </a:solidFill>
              </a:rPr>
              <a:t>Our charge as classroom teachers is to teach ALL students. This means that we often must meet them where they are by using various strategies that address a variety of learners.  Furthermore, we must challenge them to think in new and different ways, causing them to use learning styles that they are not quite as accomplished in using.  By identifying and planning to use multiple methods of instruction as informed by Gardner’s MI theory, we can accomplish both of these goals.</a:t>
            </a:r>
            <a:endParaRPr lang="en-US"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The Unit Analysis Map – Step 1</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0150041"/>
              </p:ext>
            </p:extLst>
          </p:nvPr>
        </p:nvGraphicFramePr>
        <p:xfrm>
          <a:off x="609600" y="1143000"/>
          <a:ext cx="8153400" cy="5476406"/>
        </p:xfrm>
        <a:graphic>
          <a:graphicData uri="http://schemas.openxmlformats.org/drawingml/2006/table">
            <a:tbl>
              <a:tblPr firstRow="1" bandRow="1">
                <a:tableStyleId>{5C22544A-7EE6-4342-B048-85BDC9FD1C3A}</a:tableStyleId>
              </a:tblPr>
              <a:tblGrid>
                <a:gridCol w="8153400"/>
              </a:tblGrid>
              <a:tr h="246998">
                <a:tc>
                  <a:txBody>
                    <a:bodyPr/>
                    <a:lstStyle/>
                    <a:p>
                      <a:pPr marL="0" marR="0">
                        <a:lnSpc>
                          <a:spcPct val="115000"/>
                        </a:lnSpc>
                        <a:spcBef>
                          <a:spcPts val="0"/>
                        </a:spcBef>
                        <a:spcAft>
                          <a:spcPts val="0"/>
                        </a:spcAft>
                      </a:pPr>
                      <a:r>
                        <a:rPr lang="en-US" sz="1400" dirty="0">
                          <a:solidFill>
                            <a:schemeClr val="tx1"/>
                          </a:solidFill>
                          <a:latin typeface="Calibri"/>
                          <a:ea typeface="Calibri"/>
                          <a:cs typeface="Times New Roman"/>
                        </a:rPr>
                        <a:t>Unit topic</a:t>
                      </a:r>
                      <a:r>
                        <a:rPr lang="en-US" sz="1400" dirty="0" smtClean="0">
                          <a:solidFill>
                            <a:schemeClr val="tx1"/>
                          </a:solidFill>
                          <a:latin typeface="Calibri"/>
                          <a:ea typeface="Calibri"/>
                          <a:cs typeface="Times New Roman"/>
                        </a:rPr>
                        <a:t>:  </a:t>
                      </a:r>
                      <a:r>
                        <a:rPr lang="en-US" sz="1200" b="0" dirty="0" smtClean="0">
                          <a:solidFill>
                            <a:schemeClr val="tx1"/>
                          </a:solidFill>
                          <a:latin typeface="Calibri"/>
                          <a:ea typeface="Calibri"/>
                          <a:cs typeface="Times New Roman"/>
                        </a:rPr>
                        <a:t>British</a:t>
                      </a:r>
                      <a:r>
                        <a:rPr lang="en-US" sz="1200" b="0" baseline="0" dirty="0" smtClean="0">
                          <a:solidFill>
                            <a:schemeClr val="tx1"/>
                          </a:solidFill>
                          <a:latin typeface="Calibri"/>
                          <a:ea typeface="Calibri"/>
                          <a:cs typeface="Times New Roman"/>
                        </a:rPr>
                        <a:t> colonization of the New World</a:t>
                      </a:r>
                      <a:endParaRPr lang="en-US" sz="1200" b="0" dirty="0">
                        <a:solidFill>
                          <a:schemeClr val="tx1"/>
                        </a:solidFill>
                        <a:latin typeface="Calibri"/>
                        <a:ea typeface="Calibri"/>
                        <a:cs typeface="Times New Roman"/>
                      </a:endParaRPr>
                    </a:p>
                  </a:txBody>
                  <a:tcPr marL="68580" marR="68580" marT="0" marB="0">
                    <a:solidFill>
                      <a:schemeClr val="accent2">
                        <a:lumMod val="40000"/>
                        <a:lumOff val="60000"/>
                      </a:schemeClr>
                    </a:solidFill>
                  </a:tcPr>
                </a:tc>
              </a:tr>
              <a:tr h="4018112">
                <a:tc>
                  <a:txBody>
                    <a:bodyPr/>
                    <a:lstStyle/>
                    <a:p>
                      <a:r>
                        <a:rPr lang="en-US" sz="1400" b="1" dirty="0">
                          <a:latin typeface="Calibri"/>
                          <a:ea typeface="Calibri"/>
                          <a:cs typeface="Times New Roman"/>
                        </a:rPr>
                        <a:t>NC Common Core/Essential </a:t>
                      </a:r>
                      <a:r>
                        <a:rPr lang="en-US" sz="1400" b="1" dirty="0" smtClean="0">
                          <a:latin typeface="Calibri"/>
                          <a:ea typeface="Calibri"/>
                          <a:cs typeface="Times New Roman"/>
                        </a:rPr>
                        <a:t>Standards:  </a:t>
                      </a:r>
                    </a:p>
                    <a:p>
                      <a:r>
                        <a:rPr lang="en-US" sz="1400" b="1" dirty="0" smtClean="0">
                          <a:latin typeface="Calibri"/>
                          <a:ea typeface="Calibri"/>
                          <a:cs typeface="Times New Roman"/>
                        </a:rPr>
                        <a:t>CCSS for Reading</a:t>
                      </a:r>
                    </a:p>
                    <a:p>
                      <a:r>
                        <a:rPr lang="en-US" sz="1200" b="0" kern="1200" dirty="0" smtClean="0">
                          <a:solidFill>
                            <a:schemeClr val="dk1"/>
                          </a:solidFill>
                          <a:latin typeface="+mn-lt"/>
                          <a:ea typeface="+mn-ea"/>
                          <a:cs typeface="+mn-cs"/>
                        </a:rPr>
                        <a:t>Key ideas and details:</a:t>
                      </a:r>
                    </a:p>
                    <a:p>
                      <a:pPr lvl="0"/>
                      <a:r>
                        <a:rPr lang="en-US" sz="1200" b="0" kern="1200" dirty="0" smtClean="0">
                          <a:solidFill>
                            <a:schemeClr val="dk1"/>
                          </a:solidFill>
                          <a:latin typeface="+mn-lt"/>
                          <a:ea typeface="+mn-ea"/>
                          <a:cs typeface="+mn-cs"/>
                        </a:rPr>
                        <a:t>Cite specific textual evidence to support analysis of science and technical texts, attending to important distinctions the author makes and to any gaps or inconsistencies in the account.</a:t>
                      </a:r>
                    </a:p>
                    <a:p>
                      <a:r>
                        <a:rPr lang="en-US" sz="1200" b="0" kern="1200" dirty="0" smtClean="0">
                          <a:solidFill>
                            <a:schemeClr val="dk1"/>
                          </a:solidFill>
                          <a:latin typeface="+mn-lt"/>
                          <a:ea typeface="+mn-ea"/>
                          <a:cs typeface="+mn-cs"/>
                        </a:rPr>
                        <a:t> </a:t>
                      </a:r>
                    </a:p>
                    <a:p>
                      <a:pPr lvl="0"/>
                      <a:r>
                        <a:rPr lang="en-US" sz="1200" b="0" kern="1200" dirty="0" smtClean="0">
                          <a:solidFill>
                            <a:schemeClr val="dk1"/>
                          </a:solidFill>
                          <a:latin typeface="+mn-lt"/>
                          <a:ea typeface="+mn-ea"/>
                          <a:cs typeface="+mn-cs"/>
                        </a:rPr>
                        <a:t> Determine the central ideas or conclusions of a text; summarize complex concepts, processes, or information presented in a text by paraphrasing them in simpler but still accurate terms.</a:t>
                      </a:r>
                    </a:p>
                    <a:p>
                      <a:r>
                        <a:rPr lang="en-US" sz="1200" b="0" kern="1200" dirty="0" smtClean="0">
                          <a:solidFill>
                            <a:schemeClr val="dk1"/>
                          </a:solidFill>
                          <a:latin typeface="+mn-lt"/>
                          <a:ea typeface="+mn-ea"/>
                          <a:cs typeface="+mn-cs"/>
                        </a:rPr>
                        <a:t> </a:t>
                      </a:r>
                    </a:p>
                    <a:p>
                      <a:r>
                        <a:rPr lang="en-US" sz="1200" b="0" kern="1200" dirty="0" smtClean="0">
                          <a:solidFill>
                            <a:schemeClr val="dk1"/>
                          </a:solidFill>
                          <a:latin typeface="+mn-lt"/>
                          <a:ea typeface="+mn-ea"/>
                          <a:cs typeface="+mn-cs"/>
                        </a:rPr>
                        <a:t>Craft and structure:</a:t>
                      </a:r>
                    </a:p>
                    <a:p>
                      <a:pPr lvl="0"/>
                      <a:r>
                        <a:rPr lang="en-US" sz="1200" b="0" kern="1200" dirty="0" smtClean="0">
                          <a:solidFill>
                            <a:schemeClr val="dk1"/>
                          </a:solidFill>
                          <a:latin typeface="+mn-lt"/>
                          <a:ea typeface="+mn-ea"/>
                          <a:cs typeface="+mn-cs"/>
                        </a:rPr>
                        <a:t>Determine the meaning of symbols, key terms, and other domain-specific words and phrases as they are used in a specific scientific or technical context relevant to </a:t>
                      </a:r>
                      <a:r>
                        <a:rPr lang="en-US" sz="1200" b="0" i="1" kern="1200" dirty="0" smtClean="0">
                          <a:solidFill>
                            <a:schemeClr val="dk1"/>
                          </a:solidFill>
                          <a:latin typeface="+mn-lt"/>
                          <a:ea typeface="+mn-ea"/>
                          <a:cs typeface="+mn-cs"/>
                        </a:rPr>
                        <a:t>grades 11–12 texts and topics</a:t>
                      </a:r>
                      <a:r>
                        <a:rPr lang="en-US" sz="1200" b="0" kern="1200" dirty="0" smtClean="0">
                          <a:solidFill>
                            <a:schemeClr val="dk1"/>
                          </a:solidFill>
                          <a:latin typeface="+mn-lt"/>
                          <a:ea typeface="+mn-ea"/>
                          <a:cs typeface="+mn-cs"/>
                        </a:rPr>
                        <a:t>.</a:t>
                      </a:r>
                    </a:p>
                    <a:p>
                      <a:r>
                        <a:rPr lang="en-US" sz="1200" b="0" kern="1200" dirty="0" smtClean="0">
                          <a:solidFill>
                            <a:schemeClr val="dk1"/>
                          </a:solidFill>
                          <a:latin typeface="+mn-lt"/>
                          <a:ea typeface="+mn-ea"/>
                          <a:cs typeface="+mn-cs"/>
                        </a:rPr>
                        <a:t> </a:t>
                      </a:r>
                    </a:p>
                    <a:p>
                      <a:pPr lvl="0"/>
                      <a:r>
                        <a:rPr lang="en-US" sz="1200" b="0" kern="1200" dirty="0" smtClean="0">
                          <a:solidFill>
                            <a:schemeClr val="dk1"/>
                          </a:solidFill>
                          <a:latin typeface="+mn-lt"/>
                          <a:ea typeface="+mn-ea"/>
                          <a:cs typeface="+mn-cs"/>
                        </a:rPr>
                        <a:t>Analyze the author’s purpose in providing an explanation, describing a procedure, or discussing an experiment in a text, identifying important issues that remain unresolved.</a:t>
                      </a:r>
                    </a:p>
                    <a:p>
                      <a:r>
                        <a:rPr lang="en-US" sz="1200" b="0" kern="1200" dirty="0" smtClean="0">
                          <a:solidFill>
                            <a:schemeClr val="dk1"/>
                          </a:solidFill>
                          <a:latin typeface="+mn-lt"/>
                          <a:ea typeface="+mn-ea"/>
                          <a:cs typeface="+mn-cs"/>
                        </a:rPr>
                        <a:t> </a:t>
                      </a:r>
                    </a:p>
                    <a:p>
                      <a:r>
                        <a:rPr lang="en-US" sz="1200" b="0" kern="1200" dirty="0" smtClean="0">
                          <a:solidFill>
                            <a:schemeClr val="dk1"/>
                          </a:solidFill>
                          <a:latin typeface="+mn-lt"/>
                          <a:ea typeface="+mn-ea"/>
                          <a:cs typeface="+mn-cs"/>
                        </a:rPr>
                        <a:t>Integration of knowledge and ideas:</a:t>
                      </a:r>
                    </a:p>
                    <a:p>
                      <a:pPr lvl="0"/>
                      <a:r>
                        <a:rPr lang="en-US" sz="1200" b="0" kern="1200" dirty="0" smtClean="0">
                          <a:solidFill>
                            <a:schemeClr val="dk1"/>
                          </a:solidFill>
                          <a:latin typeface="+mn-lt"/>
                          <a:ea typeface="+mn-ea"/>
                          <a:cs typeface="+mn-cs"/>
                        </a:rPr>
                        <a:t>Integrate and evaluate multiple sources of information presented in diverse formats and media (e.g., quantitative data, video, multimedia) in order to address a question or solve a problem.</a:t>
                      </a:r>
                    </a:p>
                    <a:p>
                      <a:r>
                        <a:rPr lang="en-US" sz="1200" b="0" kern="1200" dirty="0" smtClean="0">
                          <a:solidFill>
                            <a:schemeClr val="dk1"/>
                          </a:solidFill>
                          <a:latin typeface="+mn-lt"/>
                          <a:ea typeface="+mn-ea"/>
                          <a:cs typeface="+mn-cs"/>
                        </a:rPr>
                        <a:t> </a:t>
                      </a:r>
                    </a:p>
                    <a:p>
                      <a:r>
                        <a:rPr lang="en-US" sz="1200" b="0" kern="1200" dirty="0" smtClean="0">
                          <a:solidFill>
                            <a:schemeClr val="dk1"/>
                          </a:solidFill>
                          <a:latin typeface="+mn-lt"/>
                          <a:ea typeface="+mn-ea"/>
                          <a:cs typeface="+mn-cs"/>
                        </a:rPr>
                        <a:t>Synthesize information from a range of sources (e.g., texts, experiments, simulations) into a coherent understanding of a process, phenomenon, or concept, resolving conflicting information when possible.</a:t>
                      </a:r>
                    </a:p>
                  </a:txBody>
                  <a:tcPr marL="68580" marR="68580" marT="0" marB="0">
                    <a:solidFill>
                      <a:schemeClr val="accent2">
                        <a:lumMod val="40000"/>
                        <a:lumOff val="60000"/>
                      </a:schemeClr>
                    </a:solidFill>
                  </a:tcPr>
                </a:tc>
              </a:tr>
              <a:tr h="1145089">
                <a:tc>
                  <a:txBody>
                    <a:bodyPr/>
                    <a:lstStyle/>
                    <a:p>
                      <a:r>
                        <a:rPr lang="en-US" sz="1400" b="1" kern="1200" dirty="0" smtClean="0">
                          <a:solidFill>
                            <a:schemeClr val="dk1"/>
                          </a:solidFill>
                          <a:latin typeface="+mn-lt"/>
                          <a:ea typeface="+mn-ea"/>
                          <a:cs typeface="+mn-cs"/>
                        </a:rPr>
                        <a:t>NC Essential</a:t>
                      </a:r>
                      <a:r>
                        <a:rPr lang="en-US" sz="1400" b="1" kern="1200" baseline="0" dirty="0" smtClean="0">
                          <a:solidFill>
                            <a:schemeClr val="dk1"/>
                          </a:solidFill>
                          <a:latin typeface="+mn-lt"/>
                          <a:ea typeface="+mn-ea"/>
                          <a:cs typeface="+mn-cs"/>
                        </a:rPr>
                        <a:t> Standards in this learning segment</a:t>
                      </a:r>
                      <a:endParaRPr lang="en-US" sz="1400" b="1" kern="1200" dirty="0" smtClean="0">
                        <a:solidFill>
                          <a:schemeClr val="dk1"/>
                        </a:solidFill>
                        <a:latin typeface="+mn-lt"/>
                        <a:ea typeface="+mn-ea"/>
                        <a:cs typeface="+mn-cs"/>
                      </a:endParaRPr>
                    </a:p>
                    <a:p>
                      <a:r>
                        <a:rPr lang="en-US" sz="1400" b="1" kern="1200" dirty="0" smtClean="0">
                          <a:solidFill>
                            <a:schemeClr val="dk1"/>
                          </a:solidFill>
                          <a:latin typeface="+mn-lt"/>
                          <a:ea typeface="+mn-ea"/>
                          <a:cs typeface="+mn-cs"/>
                        </a:rPr>
                        <a:t>NCES for USH I</a:t>
                      </a:r>
                    </a:p>
                    <a:p>
                      <a:r>
                        <a:rPr lang="en-US" sz="1200" b="0" kern="1200" baseline="0" dirty="0" smtClean="0">
                          <a:solidFill>
                            <a:schemeClr val="dk1"/>
                          </a:solidFill>
                          <a:latin typeface="+mn-lt"/>
                          <a:ea typeface="+mn-ea"/>
                          <a:cs typeface="+mn-cs"/>
                        </a:rPr>
                        <a:t>USH.H.2.1 Analyze key political, economic, and social turning points from colonization through Reconstruction in terms of causes and effects</a:t>
                      </a:r>
                      <a:endParaRPr lang="en-US" sz="1200" b="0" dirty="0" smtClean="0">
                        <a:latin typeface="+mn-lt"/>
                        <a:ea typeface="Calibri"/>
                        <a:cs typeface="Times New Roman"/>
                      </a:endParaRPr>
                    </a:p>
                    <a:p>
                      <a:endParaRPr lang="en-US" sz="1200" b="0" kern="1200" dirty="0" smtClean="0">
                        <a:solidFill>
                          <a:schemeClr val="dk1"/>
                        </a:solidFill>
                        <a:latin typeface="+mn-lt"/>
                        <a:ea typeface="+mn-ea"/>
                        <a:cs typeface="+mn-cs"/>
                      </a:endParaRPr>
                    </a:p>
                  </a:txBody>
                  <a:tcPr marL="68580" marR="68580" marT="0" marB="0">
                    <a:solidFill>
                      <a:schemeClr val="accent2">
                        <a:lumMod val="40000"/>
                        <a:lumOff val="60000"/>
                      </a:schemeClr>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1</a:t>
            </a:r>
            <a:endParaRPr lang="en-US" dirty="0"/>
          </a:p>
        </p:txBody>
      </p:sp>
      <p:sp>
        <p:nvSpPr>
          <p:cNvPr id="3" name="Content Placeholder 2"/>
          <p:cNvSpPr>
            <a:spLocks noGrp="1"/>
          </p:cNvSpPr>
          <p:nvPr>
            <p:ph idx="1"/>
          </p:nvPr>
        </p:nvSpPr>
        <p:spPr/>
        <p:txBody>
          <a:bodyPr>
            <a:normAutofit lnSpcReduction="10000"/>
          </a:bodyPr>
          <a:lstStyle/>
          <a:p>
            <a:r>
              <a:rPr lang="en-US" dirty="0" smtClean="0"/>
              <a:t>Note that in the previous slide, the unit topic was derived from the NC Essential Standards for US History I</a:t>
            </a:r>
          </a:p>
          <a:p>
            <a:r>
              <a:rPr lang="en-US" dirty="0" smtClean="0"/>
              <a:t>Also note that the CCSS were used to drive the direction of the lesson</a:t>
            </a:r>
          </a:p>
          <a:p>
            <a:r>
              <a:rPr lang="en-US" dirty="0" smtClean="0"/>
              <a:t>Finally, note the citation of specific NC Essential Standards (</a:t>
            </a:r>
            <a:r>
              <a:rPr lang="en-US" dirty="0" smtClean="0">
                <a:solidFill>
                  <a:schemeClr val="dk1"/>
                </a:solidFill>
              </a:rPr>
              <a:t>USH.H.2.1) </a:t>
            </a:r>
            <a:r>
              <a:rPr lang="en-US" dirty="0" smtClean="0"/>
              <a:t>there as well to show direction of content for the given instructional unit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At this point it is also important for teacher candidates to determine the particular needs of students (individually and collectively)</a:t>
            </a:r>
          </a:p>
          <a:p>
            <a:r>
              <a:rPr lang="en-US" dirty="0" smtClean="0"/>
              <a:t>These needs might be derived from:</a:t>
            </a:r>
          </a:p>
          <a:p>
            <a:pPr lvl="1"/>
            <a:r>
              <a:rPr lang="en-US" dirty="0" smtClean="0"/>
              <a:t>IEPs</a:t>
            </a:r>
          </a:p>
          <a:p>
            <a:pPr lvl="1"/>
            <a:r>
              <a:rPr lang="en-US" dirty="0" smtClean="0"/>
              <a:t>504 plans</a:t>
            </a:r>
          </a:p>
          <a:p>
            <a:pPr lvl="1"/>
            <a:r>
              <a:rPr lang="en-US" dirty="0" smtClean="0"/>
              <a:t>Students’ cumulative records</a:t>
            </a:r>
          </a:p>
          <a:p>
            <a:pPr lvl="1"/>
            <a:r>
              <a:rPr lang="en-US" dirty="0" smtClean="0"/>
              <a:t>Special plans designed by teacher teams advocating for students</a:t>
            </a:r>
          </a:p>
          <a:p>
            <a:pPr lvl="1"/>
            <a:r>
              <a:rPr lang="en-US" dirty="0" smtClean="0"/>
              <a:t>Personal observations and observed student behaviors or needs for groups or classes of students</a:t>
            </a:r>
          </a:p>
          <a:p>
            <a:pPr lvl="1"/>
            <a:r>
              <a:rPr lang="en-US" dirty="0" smtClean="0"/>
              <a:t>Personal observations and observed student behaviors or needs for individual students</a:t>
            </a:r>
          </a:p>
          <a:p>
            <a:pPr lvl="1"/>
            <a:endParaRPr lang="en-US" dirty="0" smtClean="0"/>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1</a:t>
            </a:r>
            <a:endParaRPr lang="en-US" dirty="0"/>
          </a:p>
        </p:txBody>
      </p:sp>
      <p:graphicFrame>
        <p:nvGraphicFramePr>
          <p:cNvPr id="4" name="Content Placeholder 3"/>
          <p:cNvGraphicFramePr>
            <a:graphicFrameLocks noGrp="1"/>
          </p:cNvGraphicFramePr>
          <p:nvPr>
            <p:ph idx="1"/>
          </p:nvPr>
        </p:nvGraphicFramePr>
        <p:xfrm>
          <a:off x="457200" y="1600200"/>
          <a:ext cx="8229600" cy="3759199"/>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r>
                        <a:rPr lang="en-US" sz="1600" b="1" kern="1200" dirty="0" smtClean="0">
                          <a:solidFill>
                            <a:schemeClr val="tx1"/>
                          </a:solidFill>
                          <a:latin typeface="+mn-lt"/>
                          <a:ea typeface="+mn-ea"/>
                          <a:cs typeface="+mn-cs"/>
                        </a:rPr>
                        <a:t>Brainstorm Learner Needs</a:t>
                      </a:r>
                      <a:endParaRPr lang="en-US" sz="1600" dirty="0">
                        <a:solidFill>
                          <a:schemeClr val="tx1"/>
                        </a:solidFill>
                      </a:endParaRPr>
                    </a:p>
                  </a:txBody>
                  <a:tcPr>
                    <a:solidFill>
                      <a:schemeClr val="accent2">
                        <a:lumMod val="40000"/>
                        <a:lumOff val="60000"/>
                      </a:schemeClr>
                    </a:solidFill>
                  </a:tcPr>
                </a:tc>
                <a:tc hMerge="1">
                  <a:txBody>
                    <a:bodyPr/>
                    <a:lstStyle/>
                    <a:p>
                      <a:endParaRPr lang="en-US" dirty="0"/>
                    </a:p>
                  </a:txBody>
                  <a:tcPr/>
                </a:tc>
              </a:tr>
              <a:tr h="370840">
                <a:tc>
                  <a:txBody>
                    <a:bodyPr/>
                    <a:lstStyle/>
                    <a:p>
                      <a:pPr marL="0" marR="0">
                        <a:lnSpc>
                          <a:spcPct val="115000"/>
                        </a:lnSpc>
                        <a:spcBef>
                          <a:spcPts val="0"/>
                        </a:spcBef>
                        <a:spcAft>
                          <a:spcPts val="0"/>
                        </a:spcAft>
                      </a:pPr>
                      <a:r>
                        <a:rPr lang="en-US" sz="1600" b="1" dirty="0">
                          <a:solidFill>
                            <a:schemeClr val="tx1"/>
                          </a:solidFill>
                          <a:latin typeface="Calibri"/>
                          <a:ea typeface="Calibri"/>
                          <a:cs typeface="Times New Roman"/>
                        </a:rPr>
                        <a:t>Possible Barriers</a:t>
                      </a:r>
                      <a:endParaRPr lang="en-US" sz="1600" dirty="0">
                        <a:solidFill>
                          <a:schemeClr val="tx1"/>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nSpc>
                          <a:spcPct val="115000"/>
                        </a:lnSpc>
                        <a:spcBef>
                          <a:spcPts val="0"/>
                        </a:spcBef>
                        <a:spcAft>
                          <a:spcPts val="0"/>
                        </a:spcAft>
                      </a:pPr>
                      <a:r>
                        <a:rPr lang="en-US" sz="1600" b="1" dirty="0">
                          <a:solidFill>
                            <a:schemeClr val="tx1"/>
                          </a:solidFill>
                          <a:latin typeface="Calibri"/>
                          <a:ea typeface="Calibri"/>
                          <a:cs typeface="Times New Roman"/>
                        </a:rPr>
                        <a:t>Possible Solutions</a:t>
                      </a:r>
                      <a:endParaRPr lang="en-US" sz="1600" dirty="0">
                        <a:solidFill>
                          <a:schemeClr val="tx1"/>
                        </a:solidFill>
                        <a:latin typeface="Calibri"/>
                        <a:ea typeface="Calibri"/>
                        <a:cs typeface="Times New Roman"/>
                      </a:endParaRPr>
                    </a:p>
                  </a:txBody>
                  <a:tcPr marL="68580" marR="68580" marT="0" marB="0">
                    <a:solidFill>
                      <a:schemeClr val="accent2">
                        <a:lumMod val="40000"/>
                        <a:lumOff val="60000"/>
                      </a:schemeClr>
                    </a:solidFill>
                  </a:tcPr>
                </a:tc>
              </a:tr>
              <a:tr h="370840">
                <a:tc>
                  <a:txBody>
                    <a:bodyPr/>
                    <a:lstStyle/>
                    <a:p>
                      <a:r>
                        <a:rPr lang="en-US" dirty="0" smtClean="0"/>
                        <a:t>2 students – LD in reading</a:t>
                      </a:r>
                      <a:endParaRPr lang="en-US" dirty="0"/>
                    </a:p>
                  </a:txBody>
                  <a:tcPr>
                    <a:solidFill>
                      <a:schemeClr val="accent2">
                        <a:lumMod val="40000"/>
                        <a:lumOff val="60000"/>
                      </a:schemeClr>
                    </a:solidFill>
                  </a:tcPr>
                </a:tc>
                <a:tc>
                  <a:txBody>
                    <a:bodyPr/>
                    <a:lstStyle/>
                    <a:p>
                      <a:r>
                        <a:rPr lang="en-US" dirty="0" smtClean="0"/>
                        <a:t>Use of leveled texts or read aloud strategies.  Use of visuals</a:t>
                      </a:r>
                      <a:r>
                        <a:rPr lang="en-US" baseline="0" dirty="0" smtClean="0"/>
                        <a:t> in addition to textual readings</a:t>
                      </a:r>
                      <a:endParaRPr lang="en-US" dirty="0"/>
                    </a:p>
                  </a:txBody>
                  <a:tcPr>
                    <a:solidFill>
                      <a:schemeClr val="accent2">
                        <a:lumMod val="40000"/>
                        <a:lumOff val="60000"/>
                      </a:schemeClr>
                    </a:solidFill>
                  </a:tcPr>
                </a:tc>
              </a:tr>
              <a:tr h="370840">
                <a:tc>
                  <a:txBody>
                    <a:bodyPr/>
                    <a:lstStyle/>
                    <a:p>
                      <a:r>
                        <a:rPr lang="en-US" dirty="0" smtClean="0"/>
                        <a:t>1 students – 504 ADHD</a:t>
                      </a:r>
                      <a:endParaRPr lang="en-US" dirty="0"/>
                    </a:p>
                  </a:txBody>
                  <a:tcPr>
                    <a:solidFill>
                      <a:schemeClr val="accent2">
                        <a:lumMod val="40000"/>
                        <a:lumOff val="60000"/>
                      </a:schemeClr>
                    </a:solidFill>
                  </a:tcPr>
                </a:tc>
                <a:tc>
                  <a:txBody>
                    <a:bodyPr/>
                    <a:lstStyle/>
                    <a:p>
                      <a:r>
                        <a:rPr lang="en-US" dirty="0" smtClean="0"/>
                        <a:t>Structured and segmented activities.  “Chunking” content presentations.  Division of assignments into</a:t>
                      </a:r>
                      <a:r>
                        <a:rPr lang="en-US" baseline="0" dirty="0" smtClean="0"/>
                        <a:t> mini-assignments.</a:t>
                      </a:r>
                      <a:endParaRPr lang="en-US" dirty="0"/>
                    </a:p>
                  </a:txBody>
                  <a:tcPr>
                    <a:solidFill>
                      <a:schemeClr val="accent2">
                        <a:lumMod val="40000"/>
                        <a:lumOff val="60000"/>
                      </a:schemeClr>
                    </a:solidFill>
                  </a:tcPr>
                </a:tc>
              </a:tr>
              <a:tr h="370840">
                <a:tc>
                  <a:txBody>
                    <a:bodyPr/>
                    <a:lstStyle/>
                    <a:p>
                      <a:r>
                        <a:rPr lang="en-US" dirty="0" smtClean="0"/>
                        <a:t>3 students</a:t>
                      </a:r>
                      <a:r>
                        <a:rPr lang="en-US" baseline="0" dirty="0" smtClean="0"/>
                        <a:t> – not reading on grade level</a:t>
                      </a:r>
                      <a:endParaRPr lang="en-US" dirty="0"/>
                    </a:p>
                  </a:txBody>
                  <a:tcPr>
                    <a:solidFill>
                      <a:schemeClr val="accent2">
                        <a:lumMod val="40000"/>
                        <a:lumOff val="60000"/>
                      </a:schemeClr>
                    </a:solidFill>
                  </a:tcPr>
                </a:tc>
                <a:tc>
                  <a:txBody>
                    <a:bodyPr/>
                    <a:lstStyle/>
                    <a:p>
                      <a:r>
                        <a:rPr lang="en-US" dirty="0" smtClean="0"/>
                        <a:t>Use of leveled texts.  Small group reading opportunities.  Buddy system and think-pair-share</a:t>
                      </a:r>
                      <a:r>
                        <a:rPr lang="en-US" baseline="0" dirty="0" smtClean="0"/>
                        <a:t> approaches to reading.</a:t>
                      </a:r>
                      <a:endParaRPr lang="en-US" dirty="0"/>
                    </a:p>
                  </a:txBody>
                  <a:tcPr>
                    <a:solidFill>
                      <a:schemeClr val="accent2">
                        <a:lumMod val="40000"/>
                        <a:lumOff val="6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1</a:t>
            </a:r>
            <a:endParaRPr lang="en-US" dirty="0"/>
          </a:p>
        </p:txBody>
      </p:sp>
      <p:sp>
        <p:nvSpPr>
          <p:cNvPr id="3" name="Content Placeholder 2"/>
          <p:cNvSpPr>
            <a:spLocks noGrp="1"/>
          </p:cNvSpPr>
          <p:nvPr>
            <p:ph idx="1"/>
          </p:nvPr>
        </p:nvSpPr>
        <p:spPr/>
        <p:txBody>
          <a:bodyPr/>
          <a:lstStyle/>
          <a:p>
            <a:r>
              <a:rPr lang="en-US" dirty="0" smtClean="0"/>
              <a:t>Note here that not only identified exceptionalities are addressed, but also those that are observed or fall into the category of “unidentified” learner needs</a:t>
            </a:r>
          </a:p>
          <a:p>
            <a:r>
              <a:rPr lang="en-US" dirty="0" smtClean="0"/>
              <a:t>This is done in an effort to design instruction that meets the needs of all students in the classroom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Analysis Map – Step 2</a:t>
            </a:r>
            <a:endParaRPr lang="en-US" dirty="0"/>
          </a:p>
        </p:txBody>
      </p:sp>
      <p:sp>
        <p:nvSpPr>
          <p:cNvPr id="3" name="Content Placeholder 2"/>
          <p:cNvSpPr>
            <a:spLocks noGrp="1"/>
          </p:cNvSpPr>
          <p:nvPr>
            <p:ph idx="1"/>
          </p:nvPr>
        </p:nvSpPr>
        <p:spPr/>
        <p:txBody>
          <a:bodyPr/>
          <a:lstStyle/>
          <a:p>
            <a:r>
              <a:rPr lang="en-US" dirty="0" smtClean="0"/>
              <a:t>Setting expectations early is a vital part of designing effective instruction</a:t>
            </a:r>
          </a:p>
          <a:p>
            <a:r>
              <a:rPr lang="en-US" dirty="0" smtClean="0"/>
              <a:t>In order to establish the expectations, however, it is necessary to know the previous knowledge and skill sets of students</a:t>
            </a:r>
          </a:p>
          <a:p>
            <a:r>
              <a:rPr lang="en-US" dirty="0" smtClean="0"/>
              <a:t>To establish this baseline from which to begin instruction, it is necessary to identify/think about what the students already know</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TotalTime>
  <Words>4162</Words>
  <Application>Microsoft Macintosh PowerPoint</Application>
  <PresentationFormat>On-screen Show (4:3)</PresentationFormat>
  <Paragraphs>333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Unit Analysis Map HIED 3001/3010</vt:lpstr>
      <vt:lpstr>The Unit Analysis Map</vt:lpstr>
      <vt:lpstr>The Unit Analysis Map – Step 1</vt:lpstr>
      <vt:lpstr>The Unit Analysis Map – Step 1</vt:lpstr>
      <vt:lpstr>The Unit Analysis Map – Step 1</vt:lpstr>
      <vt:lpstr>The Unit Analysis Map – Step 1</vt:lpstr>
      <vt:lpstr>The Unit Analysis Map – Step 1</vt:lpstr>
      <vt:lpstr>The Unit Analysis Map – Step 1</vt:lpstr>
      <vt:lpstr>The Unit Analysis Map – Step 2</vt:lpstr>
      <vt:lpstr>The Unit Analysis Map – Step 2</vt:lpstr>
      <vt:lpstr>The Unit Analysis Map – Step 2</vt:lpstr>
      <vt:lpstr>The Unit Analysis Map – Step 2</vt:lpstr>
      <vt:lpstr>PowerPoint Presentation</vt:lpstr>
      <vt:lpstr>The Unit Analysis Map – Step 2</vt:lpstr>
      <vt:lpstr>The Unit Analysis Map</vt:lpstr>
      <vt:lpstr>The Unit Analysis Map – Steps 3 and 4</vt:lpstr>
      <vt:lpstr>The Unit Analysis Map – Step 3</vt:lpstr>
      <vt:lpstr>The Unit Analysis Map – Step 3</vt:lpstr>
      <vt:lpstr>The Unit Analysis Map – Step 3</vt:lpstr>
      <vt:lpstr>The Unit Analysis Map – Step 3</vt:lpstr>
      <vt:lpstr>The Unit Analysis Map – Step 3</vt:lpstr>
      <vt:lpstr>The Unit Analysis Map – Step 3</vt:lpstr>
      <vt:lpstr>The Unit Analysis Map – Step 4</vt:lpstr>
      <vt:lpstr>The Unit Analysis Map – Steps 4</vt:lpstr>
      <vt:lpstr>Step 5 – Planning instruction</vt:lpstr>
      <vt:lpstr>Step 5 – Planning instruction</vt:lpstr>
      <vt:lpstr>The Unit Analysis Map – Steps 4 and 5</vt:lpstr>
      <vt:lpstr>PowerPoint Presentation</vt:lpstr>
      <vt:lpstr>PowerPoint Presentation</vt:lpstr>
      <vt:lpstr>PowerPoint Presentation</vt:lpstr>
      <vt:lpstr>PowerPoint Presentation</vt:lpstr>
      <vt:lpstr>PowerPoint Presentation</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ECU TQP Unit Analysis Map 9-12 Core Subjects</dc:title>
  <dc:creator>COE</dc:creator>
  <cp:lastModifiedBy>administrator</cp:lastModifiedBy>
  <cp:revision>107</cp:revision>
  <dcterms:created xsi:type="dcterms:W3CDTF">2012-06-20T03:03:39Z</dcterms:created>
  <dcterms:modified xsi:type="dcterms:W3CDTF">2014-08-26T18:03:10Z</dcterms:modified>
</cp:coreProperties>
</file>